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303" r:id="rId2"/>
    <p:sldId id="305" r:id="rId3"/>
    <p:sldId id="306" r:id="rId4"/>
    <p:sldId id="307" r:id="rId5"/>
    <p:sldId id="308" r:id="rId6"/>
    <p:sldId id="309" r:id="rId7"/>
    <p:sldId id="310" r:id="rId8"/>
    <p:sldId id="304" r:id="rId9"/>
    <p:sldId id="311" r:id="rId10"/>
    <p:sldId id="312" r:id="rId11"/>
    <p:sldId id="313" r:id="rId12"/>
    <p:sldId id="314" r:id="rId13"/>
    <p:sldId id="315" r:id="rId14"/>
    <p:sldId id="301"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327" r:id="rId29"/>
    <p:sldId id="330" r:id="rId30"/>
    <p:sldId id="337" r:id="rId31"/>
    <p:sldId id="319" r:id="rId32"/>
    <p:sldId id="322" r:id="rId33"/>
    <p:sldId id="323" r:id="rId34"/>
    <p:sldId id="324" r:id="rId35"/>
    <p:sldId id="29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5"/>
    <p:restoredTop sz="95913"/>
  </p:normalViewPr>
  <p:slideViewPr>
    <p:cSldViewPr snapToGrid="0" snapToObjects="1">
      <p:cViewPr varScale="1">
        <p:scale>
          <a:sx n="118" d="100"/>
          <a:sy n="118" d="100"/>
        </p:scale>
        <p:origin x="3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2021/9/15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is a technique based on the amount of changes of physical quantities between the simulation timesteps, and, by using our technique, it's very helpful for the data I/O and visualization cost savings, and then it might be easy to find the important features related to the correct understanding of the underlying physical phenomena.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2089401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we show experimental results.</a:t>
            </a:r>
          </a:p>
          <a:p>
            <a:endParaRPr kumimoji="1" lang="en-US" altLang="ja-JP" dirty="0"/>
          </a:p>
          <a:p>
            <a:r>
              <a:rPr kumimoji="1" lang="en-US" altLang="ja-JP" dirty="0"/>
              <a:t>In order to confirm the effectiveness of our proposed method, we apply to the numerical simulation of sibilant fricatives.</a:t>
            </a:r>
          </a:p>
          <a:p>
            <a:r>
              <a:rPr kumimoji="1" lang="en-US" altLang="ja-JP" dirty="0"/>
              <a:t>This simulation solver is implemented based on </a:t>
            </a:r>
            <a:r>
              <a:rPr kumimoji="1" lang="en-US" altLang="ja-JP" dirty="0" err="1"/>
              <a:t>OpenFOAM</a:t>
            </a:r>
            <a:r>
              <a:rPr kumimoji="1" lang="en-US" altLang="ja-JP" dirty="0"/>
              <a:t>, and generate hexahedral unstructured volumes divided into 48 sub-volumes with 20,000 timesteps.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1378455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For the evaluations, we use a cloud computing system for the K computer, not </a:t>
            </a:r>
            <a:r>
              <a:rPr kumimoji="1" lang="en-US" altLang="ja-JP" dirty="0" err="1"/>
              <a:t>Fugaku</a:t>
            </a:r>
            <a:r>
              <a:rPr kumimoji="1" lang="en-US" altLang="ja-JP" dirty="0"/>
              <a:t>. We are currently setting up in-situ system on the </a:t>
            </a:r>
            <a:r>
              <a:rPr kumimoji="1" lang="en-US" altLang="ja-JP" dirty="0" err="1"/>
              <a:t>Fugaku</a:t>
            </a:r>
            <a:r>
              <a:rPr kumimoji="1" lang="en-US" altLang="ja-JP" dirty="0"/>
              <a:t> system and it's almost fine, but the experimental results were not available in time for this talk. Sorry.</a:t>
            </a:r>
          </a:p>
          <a:p>
            <a:endParaRPr kumimoji="1" lang="en-US" altLang="ja-JP" dirty="0"/>
          </a:p>
          <a:p>
            <a:r>
              <a:rPr kumimoji="1" lang="en-US" altLang="ja-JP" dirty="0"/>
              <a:t>Software used for system implementation of our proposed method is here. Some of them are opened at </a:t>
            </a:r>
            <a:r>
              <a:rPr kumimoji="1" lang="en-US" altLang="ja-JP" dirty="0" err="1"/>
              <a:t>github</a:t>
            </a:r>
            <a:r>
              <a:rPr kumimoji="1" lang="en-US" altLang="ja-JP" dirty="0"/>
              <a:t>.</a:t>
            </a:r>
          </a:p>
          <a:p>
            <a:r>
              <a:rPr kumimoji="1" lang="en-US" altLang="ja-JP" dirty="0"/>
              <a:t>The source code of the proposed method will also be available on </a:t>
            </a:r>
            <a:r>
              <a:rPr kumimoji="1" lang="en-US" altLang="ja-JP" dirty="0" err="1"/>
              <a:t>github</a:t>
            </a:r>
            <a:r>
              <a:rPr kumimoji="1" lang="en-US" altLang="ja-JP" dirty="0"/>
              <a:t>, but it is currently set to private repository.</a:t>
            </a:r>
          </a:p>
          <a:p>
            <a:r>
              <a:rPr kumimoji="1" lang="en-US" altLang="ja-JP" dirty="0"/>
              <a:t>We now plan to release it to the public as a simple framework for in-situ processing after evaluation on the </a:t>
            </a:r>
            <a:r>
              <a:rPr kumimoji="1" lang="en-US" altLang="ja-JP" dirty="0" err="1"/>
              <a:t>Fugaku</a:t>
            </a:r>
            <a:r>
              <a:rPr kumimoji="1" lang="en-US" altLang="ja-JP" dirty="0"/>
              <a:t> system.</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24</a:t>
            </a:fld>
            <a:endParaRPr kumimoji="1" lang="ja-JP" altLang="en-US"/>
          </a:p>
        </p:txBody>
      </p:sp>
    </p:spTree>
    <p:extLst>
      <p:ext uri="{BB962C8B-B14F-4D97-AF65-F5344CB8AC3E}">
        <p14:creationId xmlns:p14="http://schemas.microsoft.com/office/powerpoint/2010/main" val="1197826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experimental result. This graph shows the changes of KD divergence for the simulation results.</a:t>
            </a:r>
          </a:p>
          <a:p>
            <a:r>
              <a:rPr kumimoji="1" lang="en-US" altLang="ja-JP" dirty="0"/>
              <a:t>These are input parameters used for this experiment.</a:t>
            </a:r>
          </a:p>
          <a:p>
            <a:endParaRPr kumimoji="1" lang="en-US" altLang="ja-JP" dirty="0"/>
          </a:p>
          <a:p>
            <a:r>
              <a:rPr kumimoji="1" lang="en-US" altLang="ja-JP" dirty="0"/>
              <a:t>The results show that the state changes are relatively low in the first half of the time domain, and the changes are high in the second half of the time domain.</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25</a:t>
            </a:fld>
            <a:endParaRPr kumimoji="1" lang="ja-JP" altLang="en-US"/>
          </a:p>
        </p:txBody>
      </p:sp>
    </p:spTree>
    <p:extLst>
      <p:ext uri="{BB962C8B-B14F-4D97-AF65-F5344CB8AC3E}">
        <p14:creationId xmlns:p14="http://schemas.microsoft.com/office/powerpoint/2010/main" val="2247623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table shows the number of generated visualization images using our method and its reduction rate, when using R as being 5 and 10.</a:t>
            </a:r>
          </a:p>
          <a:p>
            <a:r>
              <a:rPr kumimoji="1" lang="en-US" altLang="ja-JP" dirty="0" err="1"/>
              <a:t>Dthr</a:t>
            </a:r>
            <a:r>
              <a:rPr kumimoji="1" lang="en-US" altLang="ja-JP" dirty="0"/>
              <a:t> is threshold for the KL divergence, the result for the </a:t>
            </a:r>
            <a:r>
              <a:rPr kumimoji="1" lang="en-US" altLang="ja-JP" dirty="0" err="1"/>
              <a:t>Dthr</a:t>
            </a:r>
            <a:r>
              <a:rPr kumimoji="1" lang="en-US" altLang="ja-JP" dirty="0"/>
              <a:t> of 0 represent a result without our method.</a:t>
            </a:r>
          </a:p>
          <a:p>
            <a:endParaRPr kumimoji="1" lang="en-US" altLang="ja-JP" dirty="0"/>
          </a:p>
          <a:p>
            <a:r>
              <a:rPr kumimoji="1" lang="en" altLang="ja-JP" dirty="0"/>
              <a:t>From this result, it can be confirmed that the image reduction rate increases as </a:t>
            </a:r>
            <a:r>
              <a:rPr kumimoji="1" lang="en" altLang="ja-JP" dirty="0" err="1"/>
              <a:t>Dthr</a:t>
            </a:r>
            <a:r>
              <a:rPr kumimoji="1" lang="en" altLang="ja-JP" dirty="0"/>
              <a:t> is increased, and when </a:t>
            </a:r>
            <a:r>
              <a:rPr kumimoji="1" lang="en" altLang="ja-JP" dirty="0" err="1"/>
              <a:t>Dthr</a:t>
            </a:r>
            <a:r>
              <a:rPr kumimoji="1" lang="en" altLang="ja-JP" dirty="0"/>
              <a:t> is 0.05, the number of images is reduced by approximately 50%.</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26</a:t>
            </a:fld>
            <a:endParaRPr kumimoji="1" lang="ja-JP" altLang="en-US"/>
          </a:p>
        </p:txBody>
      </p:sp>
    </p:spTree>
    <p:extLst>
      <p:ext uri="{BB962C8B-B14F-4D97-AF65-F5344CB8AC3E}">
        <p14:creationId xmlns:p14="http://schemas.microsoft.com/office/powerpoint/2010/main" val="3902879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show the resulting movies created with and without our proposed in-situ visualization method.</a:t>
            </a:r>
          </a:p>
          <a:p>
            <a:endParaRPr kumimoji="1" lang="en-US" altLang="ja-JP" dirty="0"/>
          </a:p>
          <a:p>
            <a:r>
              <a:rPr kumimoji="1" lang="en-US" altLang="ja-JP" dirty="0"/>
              <a:t>Left one is an original rendering movie created by using images at all of the simulation timesteps.</a:t>
            </a:r>
          </a:p>
          <a:p>
            <a:endParaRPr kumimoji="1" lang="en-US" altLang="ja-JP" dirty="0"/>
          </a:p>
          <a:p>
            <a:r>
              <a:rPr kumimoji="1" lang="en-US" altLang="ja-JP" dirty="0"/>
              <a:t>Middle one and right one are rendering movies generated by using our proposed method.</a:t>
            </a:r>
          </a:p>
          <a:p>
            <a:r>
              <a:rPr kumimoji="1" lang="en-US" altLang="ja-JP" dirty="0"/>
              <a:t>Although both movies are created by using approximately half of the original images, they look almost identical to the original movie.</a:t>
            </a:r>
          </a:p>
          <a:p>
            <a:endParaRPr kumimoji="1" lang="en-US" altLang="ja-JP" dirty="0"/>
          </a:p>
          <a:p>
            <a:r>
              <a:rPr kumimoji="1" lang="en-US" altLang="ja-JP" dirty="0"/>
              <a:t>We also received feedbacks from the domain specialists that we can confirm the significant phenomenon of the state changes occurred in the second half of the simulation results on the movies.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27</a:t>
            </a:fld>
            <a:endParaRPr kumimoji="1" lang="ja-JP" altLang="en-US"/>
          </a:p>
        </p:txBody>
      </p:sp>
    </p:spTree>
    <p:extLst>
      <p:ext uri="{BB962C8B-B14F-4D97-AF65-F5344CB8AC3E}">
        <p14:creationId xmlns:p14="http://schemas.microsoft.com/office/powerpoint/2010/main" val="2858948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Conclusion. I would like to conclude our talk here.</a:t>
            </a:r>
          </a:p>
          <a:p>
            <a:endParaRPr kumimoji="1" lang="en-US" altLang="ja-JP" dirty="0"/>
          </a:p>
          <a:p>
            <a:r>
              <a:rPr kumimoji="1" lang="en-US" altLang="ja-JP" dirty="0"/>
              <a:t>In this talk, first, I introduced our previous methods for large data visualization on HPC systems. And then, I explained about smart in-situ visualization focusing on time-to-discover not only time-to-solution/rendering.</a:t>
            </a:r>
          </a:p>
          <a:p>
            <a:r>
              <a:rPr kumimoji="1" lang="en-US" altLang="ja-JP" dirty="0"/>
              <a:t>In particularly, I gave a detailed explanation of adaptive timestep selection method for smart in-situ visualization.</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35</a:t>
            </a:fld>
            <a:endParaRPr kumimoji="1" lang="ja-JP" altLang="en-US"/>
          </a:p>
        </p:txBody>
      </p:sp>
    </p:spTree>
    <p:extLst>
      <p:ext uri="{BB962C8B-B14F-4D97-AF65-F5344CB8AC3E}">
        <p14:creationId xmlns:p14="http://schemas.microsoft.com/office/powerpoint/2010/main" val="279772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technique is composed of mainly two processes. One is a process to calculate </a:t>
            </a:r>
            <a:r>
              <a:rPr kumimoji="1" lang="en-US" altLang="ja-JP" dirty="0" err="1"/>
              <a:t>spatio</a:t>
            </a:r>
            <a:r>
              <a:rPr kumimoji="1" lang="en-US" altLang="ja-JP" dirty="0"/>
              <a:t>-temporal variations between volumes. Second one is adaptive timestep sampling to find the important temporal regions need to be visualized.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141700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dataset to be calculated for the </a:t>
            </a:r>
            <a:r>
              <a:rPr kumimoji="1" lang="en-US" altLang="ja-JP" dirty="0" err="1"/>
              <a:t>spatio</a:t>
            </a:r>
            <a:r>
              <a:rPr kumimoji="1" lang="en-US" altLang="ja-JP" dirty="0"/>
              <a:t>-temporal variations is time-varying volume dataset, and each volume is divided into several sub-volumes.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930282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we estimate probability density function P that means the distribution function of the physical quantity S to be visualized for each sub-volume by using kernel density estimation (KDE).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298454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we measure the relative information divergence between the probability distribution functions PDFs of two sub-volumes separated at delta T time interval, Pt – delta T and Pt. In our method, we use </a:t>
            </a:r>
            <a:r>
              <a:rPr kumimoji="1" lang="en-US" altLang="ja-JP" dirty="0" err="1"/>
              <a:t>Kullback-Leibler</a:t>
            </a:r>
            <a:r>
              <a:rPr kumimoji="1" lang="en-US" altLang="ja-JP" dirty="0"/>
              <a:t> divergence to calculate the information divergence 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329712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then, since </a:t>
            </a:r>
            <a:r>
              <a:rPr kumimoji="1" lang="en" altLang="ja-JP" sz="1200" kern="1200" dirty="0">
                <a:solidFill>
                  <a:schemeClr val="tx1"/>
                </a:solidFill>
                <a:effectLst/>
                <a:latin typeface="+mn-lt"/>
                <a:ea typeface="+mn-ea"/>
                <a:cs typeface="+mn-cs"/>
              </a:rPr>
              <a:t>we are interested in the amount of variation in the entire volume data, the set of local </a:t>
            </a:r>
            <a:r>
              <a:rPr kumimoji="1" lang="en" altLang="ja-JP" sz="1200" kern="1200" dirty="0" err="1">
                <a:solidFill>
                  <a:schemeClr val="tx1"/>
                </a:solidFill>
                <a:effectLst/>
                <a:latin typeface="+mn-lt"/>
                <a:ea typeface="+mn-ea"/>
                <a:cs typeface="+mn-cs"/>
              </a:rPr>
              <a:t>Kullback-Leibler</a:t>
            </a:r>
            <a:r>
              <a:rPr kumimoji="1" lang="en" altLang="ja-JP" sz="1200" kern="1200" dirty="0">
                <a:solidFill>
                  <a:schemeClr val="tx1"/>
                </a:solidFill>
                <a:effectLst/>
                <a:latin typeface="+mn-lt"/>
                <a:ea typeface="+mn-ea"/>
                <a:cs typeface="+mn-cs"/>
              </a:rPr>
              <a:t> divergence values calculated at each of the </a:t>
            </a:r>
            <a:r>
              <a:rPr kumimoji="1" lang="en" altLang="ja-JP" sz="1200" kern="1200" dirty="0" err="1">
                <a:solidFill>
                  <a:schemeClr val="tx1"/>
                </a:solidFill>
                <a:effectLst/>
                <a:latin typeface="+mn-lt"/>
                <a:ea typeface="+mn-ea"/>
                <a:cs typeface="+mn-cs"/>
              </a:rPr>
              <a:t>subvolumes</a:t>
            </a:r>
            <a:r>
              <a:rPr kumimoji="1" lang="en" altLang="ja-JP" sz="1200" kern="1200" dirty="0">
                <a:solidFill>
                  <a:schemeClr val="tx1"/>
                </a:solidFill>
                <a:effectLst/>
                <a:latin typeface="+mn-lt"/>
                <a:ea typeface="+mn-ea"/>
                <a:cs typeface="+mn-cs"/>
              </a:rPr>
              <a:t> are gathered, and the largest value is used as the amount of variation (Dt ), at the timestep t</a:t>
            </a:r>
            <a:r>
              <a:rPr kumimoji="1" lang="en-US" altLang="ja-JP" sz="1200" kern="1200" dirty="0">
                <a:solidFill>
                  <a:schemeClr val="tx1"/>
                </a:solidFill>
                <a:effectLst/>
                <a:latin typeface="+mn-lt"/>
                <a:ea typeface="+mn-ea"/>
                <a:cs typeface="+mn-cs"/>
              </a:rPr>
              <a:t>.</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106469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the second process of our method, adaptive time sampling.</a:t>
            </a:r>
          </a:p>
          <a:p>
            <a:endParaRPr kumimoji="1" lang="en-US" altLang="ja-JP" dirty="0"/>
          </a:p>
          <a:p>
            <a:r>
              <a:rPr kumimoji="1" lang="en-US" altLang="ja-JP" dirty="0"/>
              <a:t>First, we define three time-values, simulation time, visualization time, and validation time.</a:t>
            </a:r>
          </a:p>
          <a:p>
            <a:endParaRPr kumimoji="1" lang="en-US" altLang="ja-JP" dirty="0"/>
          </a:p>
          <a:p>
            <a:r>
              <a:rPr kumimoji="1" lang="en-US" altLang="ja-JP" dirty="0"/>
              <a:t>The simulation time t can be defined by like this with time interval delta t, and visualization time t prime is like this. Delta t prime means time interval for the visualization process, and l is a timestep interval for delta t. This visualization time is a candidate time for visualization process. Last one is validation time capital T can be defined by using delta capital T. This capital L means a timestep interval for delta t prime.</a:t>
            </a:r>
          </a:p>
          <a:p>
            <a:endParaRPr kumimoji="1" lang="en-US" altLang="ja-JP" dirty="0"/>
          </a:p>
          <a:p>
            <a:r>
              <a:rPr kumimoji="1" lang="en-US" altLang="ja-JP" dirty="0"/>
              <a:t>Then, this graph shows the changes of the divergence. In our method, by giving a threshold value </a:t>
            </a:r>
            <a:r>
              <a:rPr kumimoji="1" lang="en-US" altLang="ja-JP" dirty="0" err="1"/>
              <a:t>Dthr</a:t>
            </a:r>
            <a:r>
              <a:rPr kumimoji="1" lang="en-US" altLang="ja-JP" dirty="0"/>
              <a:t> for the divergence, we divide the region into three sub-regions, A, B, and C.</a:t>
            </a:r>
            <a:br>
              <a:rPr kumimoji="1" lang="en-US" altLang="ja-JP" dirty="0"/>
            </a:br>
            <a:r>
              <a:rPr kumimoji="1" lang="en-US" altLang="ja-JP" dirty="0"/>
              <a:t>The region A is a region with low variation of the divergence, B is high variation region, and C is a region with variation changing from high to low.</a:t>
            </a:r>
            <a:br>
              <a:rPr kumimoji="1" lang="en-US" altLang="ja-JP" dirty="0"/>
            </a:b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178681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our method, a set of data to be visualized within the validation time region is cached, and then actually visualized according to the region patterns.</a:t>
            </a:r>
          </a:p>
          <a:p>
            <a:endParaRPr kumimoji="1" lang="en-US" altLang="ja-JP" dirty="0"/>
          </a:p>
          <a:p>
            <a:r>
              <a:rPr kumimoji="1" lang="en-US" altLang="ja-JP" dirty="0"/>
              <a:t>And, in order to visualize the data smoothly between region patterns, we update the visualization interval with a granularity adjustment parameter R for low variation region.</a:t>
            </a:r>
          </a:p>
          <a:p>
            <a:r>
              <a:rPr kumimoji="1" lang="en-US" altLang="ja-JP" dirty="0"/>
              <a:t>This parameter R produce the fine time sampling when it's set to 1, and coarser sampling as it's increased.</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641451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the settings of granularity for each pattern.</a:t>
            </a:r>
          </a:p>
          <a:p>
            <a:endParaRPr kumimoji="1" lang="en-US" altLang="ja-JP" dirty="0"/>
          </a:p>
          <a:p>
            <a:r>
              <a:rPr kumimoji="1" lang="en-US" altLang="ja-JP" dirty="0"/>
              <a:t>The pattern A is a coarse sampling region. In this region, we use the specified granularity R.</a:t>
            </a:r>
          </a:p>
          <a:p>
            <a:r>
              <a:rPr kumimoji="1" lang="en-US" altLang="ja-JP" dirty="0"/>
              <a:t>The pattern B is a fine sampling region, and we use the R of 1 for this region.</a:t>
            </a:r>
          </a:p>
          <a:p>
            <a:r>
              <a:rPr kumimoji="1" lang="en-US" altLang="ja-JP" dirty="0"/>
              <a:t>For the pattern C, we use the R of 1 in the first half and the specified R in the other half.</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31935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8D78D65-64D8-2940-AC88-70484F410315}" type="datetimeFigureOut">
              <a:rPr kumimoji="1" lang="ja-JP" altLang="en-US" smtClean="0"/>
              <a:t>2021/9/15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8D78D65-64D8-2940-AC88-70484F410315}" type="datetimeFigureOut">
              <a:rPr kumimoji="1" lang="ja-JP" altLang="en-US" smtClean="0"/>
              <a:t>2021/9/15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78D65-64D8-2940-AC88-70484F410315}" type="datetimeFigureOut">
              <a:rPr kumimoji="1" lang="ja-JP" altLang="en-US" smtClean="0"/>
              <a:t>2021/9/15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78D65-64D8-2940-AC88-70484F410315}" type="datetimeFigureOut">
              <a:rPr kumimoji="1" lang="ja-JP" altLang="en-US" smtClean="0"/>
              <a:t>2021/9/15</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0.png"/><Relationship Id="rId7" Type="http://schemas.openxmlformats.org/officeDocument/2006/relationships/image" Target="../media/image27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s>
</file>

<file path=ppt/slides/_rels/slide18.xml.rels><?xml version="1.0" encoding="UTF-8" standalone="yes"?>
<Relationships xmlns="http://schemas.openxmlformats.org/package/2006/relationships"><Relationship Id="rId7" Type="http://schemas.openxmlformats.org/officeDocument/2006/relationships/image" Target="../media/image29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em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JP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microsoft.com/office/2007/relationships/media" Target="../media/media4.mp4"/><Relationship Id="rId7"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69.png"/><Relationship Id="rId5" Type="http://schemas.microsoft.com/office/2007/relationships/media" Target="../media/media5.mp4"/><Relationship Id="rId10" Type="http://schemas.openxmlformats.org/officeDocument/2006/relationships/image" Target="../media/image68.png"/><Relationship Id="rId4" Type="http://schemas.openxmlformats.org/officeDocument/2006/relationships/video" Target="../media/media4.mp4"/><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microsoft.com/office/2007/relationships/media" Target="../media/media7.mp4"/><Relationship Id="rId7"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video" Target="../media/media8.mp4"/><Relationship Id="rId5" Type="http://schemas.microsoft.com/office/2007/relationships/media" Target="../media/media8.mp4"/><Relationship Id="rId10" Type="http://schemas.openxmlformats.org/officeDocument/2006/relationships/image" Target="../media/image72.png"/><Relationship Id="rId4" Type="http://schemas.openxmlformats.org/officeDocument/2006/relationships/video" Target="../media/media7.mp4"/><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media" Target="../media/media10.mov"/><Relationship Id="rId7" Type="http://schemas.openxmlformats.org/officeDocument/2006/relationships/image" Target="../media/image74.png"/><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73.png"/><Relationship Id="rId5" Type="http://schemas.openxmlformats.org/officeDocument/2006/relationships/slideLayout" Target="../slideLayouts/slideLayout2.xml"/><Relationship Id="rId4" Type="http://schemas.openxmlformats.org/officeDocument/2006/relationships/video" Target="../media/media10.mov"/></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5.xml"/><Relationship Id="rId16" Type="http://schemas.openxmlformats.org/officeDocument/2006/relationships/image" Target="../media/image14.JP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emf"/><Relationship Id="rId27"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emf"/></Relationships>
</file>

<file path=ppt/slides/_rels/slide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9.png"/><Relationship Id="rId3" Type="http://schemas.openxmlformats.org/officeDocument/2006/relationships/image" Target="../media/image29.png"/><Relationship Id="rId7" Type="http://schemas.openxmlformats.org/officeDocument/2006/relationships/image" Target="../media/image56.png"/><Relationship Id="rId12" Type="http://schemas.openxmlformats.org/officeDocument/2006/relationships/image" Target="../media/image5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5.emf"/><Relationship Id="rId11" Type="http://schemas.openxmlformats.org/officeDocument/2006/relationships/image" Target="../media/image57.emf"/><Relationship Id="rId5" Type="http://schemas.openxmlformats.org/officeDocument/2006/relationships/image" Target="../media/image4.png"/><Relationship Id="rId10" Type="http://schemas.openxmlformats.org/officeDocument/2006/relationships/image" Target="../media/image49.png"/><Relationship Id="rId4" Type="http://schemas.openxmlformats.org/officeDocument/2006/relationships/image" Target="../media/image32.png"/><Relationship Id="rId9" Type="http://schemas.openxmlformats.org/officeDocument/2006/relationships/image" Target="../media/image48.emf"/><Relationship Id="rId14" Type="http://schemas.openxmlformats.org/officeDocument/2006/relationships/image" Target="../media/image60.jpe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16133-86A0-DB4E-8583-2B47FF9F7FC2}"/>
              </a:ext>
            </a:extLst>
          </p:cNvPr>
          <p:cNvSpPr>
            <a:spLocks noGrp="1"/>
          </p:cNvSpPr>
          <p:nvPr>
            <p:ph type="ctrTitle"/>
          </p:nvPr>
        </p:nvSpPr>
        <p:spPr>
          <a:xfrm>
            <a:off x="0" y="1122363"/>
            <a:ext cx="12192000" cy="2387600"/>
          </a:xfrm>
        </p:spPr>
        <p:txBody>
          <a:bodyPr>
            <a:normAutofit/>
          </a:bodyPr>
          <a:lstStyle/>
          <a:p>
            <a:r>
              <a:rPr lang="ja-JP" altLang="en-US" sz="4800"/>
              <a:t>効率的な知見獲得を目指した</a:t>
            </a:r>
            <a:br>
              <a:rPr lang="en-US" altLang="ja-JP" sz="4800" dirty="0"/>
            </a:br>
            <a:r>
              <a:rPr lang="ja-JP" altLang="en-US" sz="4800"/>
              <a:t>大規模数値計算向けスマート</a:t>
            </a:r>
            <a:r>
              <a:rPr lang="en" altLang="ja-JP" sz="4800" dirty="0"/>
              <a:t>In-situ</a:t>
            </a:r>
            <a:r>
              <a:rPr lang="ja-JP" altLang="en-US" sz="4800"/>
              <a:t>可視化</a:t>
            </a:r>
            <a:endParaRPr kumimoji="1" lang="ja-JP" altLang="en-US" sz="4800"/>
          </a:p>
        </p:txBody>
      </p:sp>
      <p:sp>
        <p:nvSpPr>
          <p:cNvPr id="3" name="字幕 2">
            <a:extLst>
              <a:ext uri="{FF2B5EF4-FFF2-40B4-BE49-F238E27FC236}">
                <a16:creationId xmlns:a16="http://schemas.microsoft.com/office/drawing/2014/main" id="{2AA2092F-24D8-9F41-B2EE-CF87E8063056}"/>
              </a:ext>
            </a:extLst>
          </p:cNvPr>
          <p:cNvSpPr>
            <a:spLocks noGrp="1"/>
          </p:cNvSpPr>
          <p:nvPr>
            <p:ph type="subTitle" idx="1"/>
          </p:nvPr>
        </p:nvSpPr>
        <p:spPr>
          <a:xfrm>
            <a:off x="0" y="4554538"/>
            <a:ext cx="12192000" cy="2163762"/>
          </a:xfrm>
        </p:spPr>
        <p:txBody>
          <a:bodyPr>
            <a:normAutofit/>
          </a:bodyPr>
          <a:lstStyle/>
          <a:p>
            <a:r>
              <a:rPr lang="ja-JP" altLang="en-US" sz="3200" b="1"/>
              <a:t>坂本</a:t>
            </a:r>
            <a:r>
              <a:rPr lang="en-US" altLang="ja-JP" sz="3200" b="1" dirty="0"/>
              <a:t> </a:t>
            </a:r>
            <a:r>
              <a:rPr lang="ja-JP" altLang="en-US" sz="3200" b="1"/>
              <a:t>尚久</a:t>
            </a:r>
            <a:endParaRPr lang="en-US" altLang="ja-JP" sz="3200" b="1" dirty="0"/>
          </a:p>
          <a:p>
            <a:r>
              <a:rPr lang="ja-JP" altLang="en-US"/>
              <a:t>神戸大学</a:t>
            </a:r>
            <a:endParaRPr lang="en-US" altLang="ja-JP" dirty="0"/>
          </a:p>
          <a:p>
            <a:endParaRPr kumimoji="1" lang="en-US" altLang="ja-JP" dirty="0"/>
          </a:p>
          <a:p>
            <a:r>
              <a:rPr lang="ja-JP" altLang="en-US" sz="1600">
                <a:solidFill>
                  <a:schemeClr val="bg1">
                    <a:lumMod val="50000"/>
                  </a:schemeClr>
                </a:solidFill>
              </a:rPr>
              <a:t>プラズマシミュレータシンポジウム</a:t>
            </a:r>
            <a:r>
              <a:rPr lang="en-US" altLang="ja-JP" sz="1600" dirty="0">
                <a:solidFill>
                  <a:schemeClr val="bg1">
                    <a:lumMod val="50000"/>
                  </a:schemeClr>
                </a:solidFill>
              </a:rPr>
              <a:t>2021</a:t>
            </a:r>
            <a:br>
              <a:rPr lang="en-US" altLang="ja-JP" sz="1600" dirty="0">
                <a:solidFill>
                  <a:schemeClr val="bg1">
                    <a:lumMod val="50000"/>
                  </a:schemeClr>
                </a:solidFill>
              </a:rPr>
            </a:br>
            <a:r>
              <a:rPr kumimoji="1" lang="en-US" altLang="ja-JP" sz="1600" dirty="0">
                <a:solidFill>
                  <a:schemeClr val="bg1">
                    <a:lumMod val="50000"/>
                  </a:schemeClr>
                </a:solidFill>
              </a:rPr>
              <a:t>2021</a:t>
            </a:r>
            <a:r>
              <a:rPr kumimoji="1" lang="ja-JP" altLang="en-US" sz="1600">
                <a:solidFill>
                  <a:schemeClr val="bg1">
                    <a:lumMod val="50000"/>
                  </a:schemeClr>
                </a:solidFill>
              </a:rPr>
              <a:t>年</a:t>
            </a:r>
            <a:r>
              <a:rPr kumimoji="1" lang="en-US" altLang="ja-JP" sz="1600" dirty="0">
                <a:solidFill>
                  <a:schemeClr val="bg1">
                    <a:lumMod val="50000"/>
                  </a:schemeClr>
                </a:solidFill>
              </a:rPr>
              <a:t>09</a:t>
            </a:r>
            <a:r>
              <a:rPr kumimoji="1" lang="ja-JP" altLang="en-US" sz="1600">
                <a:solidFill>
                  <a:schemeClr val="bg1">
                    <a:lumMod val="50000"/>
                  </a:schemeClr>
                </a:solidFill>
              </a:rPr>
              <a:t>月</a:t>
            </a:r>
            <a:r>
              <a:rPr kumimoji="1" lang="en-US" altLang="ja-JP" sz="1600" dirty="0">
                <a:solidFill>
                  <a:schemeClr val="bg1">
                    <a:lumMod val="50000"/>
                  </a:schemeClr>
                </a:solidFill>
              </a:rPr>
              <a:t>16</a:t>
            </a:r>
            <a:r>
              <a:rPr kumimoji="1" lang="ja-JP" altLang="en-US" sz="1600">
                <a:solidFill>
                  <a:schemeClr val="bg1">
                    <a:lumMod val="50000"/>
                  </a:schemeClr>
                </a:solidFill>
              </a:rPr>
              <a:t>日</a:t>
            </a:r>
            <a:r>
              <a:rPr kumimoji="1" lang="en-US" altLang="ja-JP" sz="1600" dirty="0">
                <a:solidFill>
                  <a:schemeClr val="bg1">
                    <a:lumMod val="50000"/>
                  </a:schemeClr>
                </a:solidFill>
              </a:rPr>
              <a:t> – 17</a:t>
            </a:r>
            <a:r>
              <a:rPr kumimoji="1" lang="ja-JP" altLang="en-US" sz="1600">
                <a:solidFill>
                  <a:schemeClr val="bg1">
                    <a:lumMod val="50000"/>
                  </a:schemeClr>
                </a:solidFill>
              </a:rPr>
              <a:t>日（オンライン）</a:t>
            </a:r>
          </a:p>
        </p:txBody>
      </p:sp>
    </p:spTree>
    <p:extLst>
      <p:ext uri="{BB962C8B-B14F-4D97-AF65-F5344CB8AC3E}">
        <p14:creationId xmlns:p14="http://schemas.microsoft.com/office/powerpoint/2010/main" val="180468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12E75-4A57-4148-B0AA-9F4E9300AD69}"/>
              </a:ext>
            </a:extLst>
          </p:cNvPr>
          <p:cNvSpPr>
            <a:spLocks noGrp="1"/>
          </p:cNvSpPr>
          <p:nvPr>
            <p:ph type="title"/>
          </p:nvPr>
        </p:nvSpPr>
        <p:spPr/>
        <p:txBody>
          <a:bodyPr/>
          <a:lstStyle/>
          <a:p>
            <a:r>
              <a:rPr kumimoji="1" lang="ja-JP" altLang="en-US"/>
              <a:t>先行研究</a:t>
            </a:r>
          </a:p>
        </p:txBody>
      </p:sp>
      <p:sp>
        <p:nvSpPr>
          <p:cNvPr id="3" name="コンテンツ プレースホルダー 2">
            <a:extLst>
              <a:ext uri="{FF2B5EF4-FFF2-40B4-BE49-F238E27FC236}">
                <a16:creationId xmlns:a16="http://schemas.microsoft.com/office/drawing/2014/main" id="{BF7A0327-138C-FF47-AA56-400EDE107EDD}"/>
              </a:ext>
            </a:extLst>
          </p:cNvPr>
          <p:cNvSpPr>
            <a:spLocks noGrp="1"/>
          </p:cNvSpPr>
          <p:nvPr>
            <p:ph idx="1"/>
          </p:nvPr>
        </p:nvSpPr>
        <p:spPr/>
        <p:txBody>
          <a:bodyPr/>
          <a:lstStyle/>
          <a:p>
            <a:r>
              <a:rPr kumimoji="1" lang="en-US" altLang="ja-JP" b="1" dirty="0"/>
              <a:t>In-situ</a:t>
            </a:r>
            <a:r>
              <a:rPr kumimoji="1" lang="ja-JP" altLang="en-US" b="1"/>
              <a:t>可視化基盤</a:t>
            </a:r>
            <a:endParaRPr kumimoji="1" lang="en-US" altLang="ja-JP" b="1" dirty="0"/>
          </a:p>
          <a:p>
            <a:pPr lvl="1"/>
            <a:r>
              <a:rPr lang="ja-JP" altLang="en-US"/>
              <a:t>汎用的可視化ソフトウェア</a:t>
            </a:r>
            <a:r>
              <a:rPr lang="en-US" altLang="ja-JP" dirty="0"/>
              <a:t>VTK</a:t>
            </a:r>
            <a:r>
              <a:rPr lang="ja-JP" altLang="en-US"/>
              <a:t>をベースにした基盤</a:t>
            </a:r>
            <a:endParaRPr lang="en-US" altLang="ja-JP" dirty="0"/>
          </a:p>
          <a:p>
            <a:pPr lvl="2"/>
            <a:r>
              <a:rPr kumimoji="1" lang="en-US" altLang="ja-JP" dirty="0" err="1"/>
              <a:t>ParaView</a:t>
            </a:r>
            <a:r>
              <a:rPr kumimoji="1" lang="en-US" altLang="ja-JP" dirty="0"/>
              <a:t> + </a:t>
            </a:r>
            <a:r>
              <a:rPr kumimoji="1" lang="en-US" altLang="ja-JP" dirty="0" err="1"/>
              <a:t>ParaView</a:t>
            </a:r>
            <a:r>
              <a:rPr kumimoji="1" lang="en-US" altLang="ja-JP" dirty="0"/>
              <a:t> </a:t>
            </a:r>
            <a:r>
              <a:rPr lang="en-US" altLang="ja-JP" dirty="0"/>
              <a:t>Catalyst </a:t>
            </a:r>
            <a:r>
              <a:rPr lang="en-US" altLang="ja-JP" baseline="30000" dirty="0"/>
              <a:t>[U. </a:t>
            </a:r>
            <a:r>
              <a:rPr lang="en-US" altLang="ja-JP" baseline="30000" dirty="0" err="1"/>
              <a:t>Ayachit</a:t>
            </a:r>
            <a:r>
              <a:rPr lang="en-US" altLang="ja-JP" baseline="30000" dirty="0"/>
              <a:t> et al., 2015]</a:t>
            </a:r>
            <a:endParaRPr kumimoji="1" lang="en-US" altLang="ja-JP" baseline="30000" dirty="0"/>
          </a:p>
          <a:p>
            <a:pPr lvl="2"/>
            <a:r>
              <a:rPr lang="en-US" altLang="ja-JP" dirty="0" err="1"/>
              <a:t>VisIt</a:t>
            </a:r>
            <a:r>
              <a:rPr lang="en-US" altLang="ja-JP" dirty="0"/>
              <a:t> + </a:t>
            </a:r>
            <a:r>
              <a:rPr lang="en-US" altLang="ja-JP" dirty="0" err="1"/>
              <a:t>Libsim</a:t>
            </a:r>
            <a:r>
              <a:rPr lang="en-US" altLang="ja-JP" dirty="0"/>
              <a:t> </a:t>
            </a:r>
            <a:r>
              <a:rPr lang="en-US" altLang="ja-JP" baseline="30000" dirty="0"/>
              <a:t>[B. Whitlock et al., 2011]</a:t>
            </a:r>
          </a:p>
          <a:p>
            <a:pPr lvl="1"/>
            <a:r>
              <a:rPr kumimoji="1" lang="ja-JP" altLang="en-US"/>
              <a:t>シミュレーション処理と可視化処理の連携を支援</a:t>
            </a:r>
            <a:endParaRPr kumimoji="1" lang="en-US" altLang="ja-JP" dirty="0"/>
          </a:p>
          <a:p>
            <a:pPr lvl="2"/>
            <a:r>
              <a:rPr lang="en-US" altLang="ja-JP" dirty="0"/>
              <a:t>SENSEI </a:t>
            </a:r>
            <a:r>
              <a:rPr lang="en-US" altLang="ja-JP" baseline="30000" dirty="0"/>
              <a:t>[U. </a:t>
            </a:r>
            <a:r>
              <a:rPr lang="en-US" altLang="ja-JP" baseline="30000" dirty="0" err="1"/>
              <a:t>Ayachit</a:t>
            </a:r>
            <a:r>
              <a:rPr lang="en-US" altLang="ja-JP" baseline="30000" dirty="0"/>
              <a:t> et al., 2016]</a:t>
            </a:r>
          </a:p>
          <a:p>
            <a:pPr lvl="3"/>
            <a:r>
              <a:rPr lang="en-US" altLang="ja-JP" dirty="0"/>
              <a:t>In-situ</a:t>
            </a:r>
            <a:r>
              <a:rPr lang="ja-JP" altLang="en-US"/>
              <a:t>可視化インターフェースの定義</a:t>
            </a:r>
            <a:endParaRPr lang="en-US" altLang="ja-JP" dirty="0"/>
          </a:p>
          <a:p>
            <a:pPr lvl="2"/>
            <a:r>
              <a:rPr lang="en-US" altLang="ja-JP" dirty="0"/>
              <a:t>ADIOS2 </a:t>
            </a:r>
            <a:r>
              <a:rPr lang="en-US" altLang="ja-JP" baseline="30000" dirty="0"/>
              <a:t>[W. F. Godoy et al., 2020]</a:t>
            </a:r>
            <a:endParaRPr kumimoji="1" lang="en-US" altLang="ja-JP" baseline="30000" dirty="0"/>
          </a:p>
          <a:p>
            <a:pPr lvl="3"/>
            <a:r>
              <a:rPr kumimoji="1" lang="ja-JP" altLang="en-US"/>
              <a:t>データ</a:t>
            </a:r>
            <a:r>
              <a:rPr kumimoji="1" lang="en-US" altLang="ja-JP" dirty="0"/>
              <a:t>I/O</a:t>
            </a:r>
            <a:r>
              <a:rPr kumimoji="1" lang="ja-JP" altLang="en-US"/>
              <a:t>処理の簡便化</a:t>
            </a:r>
            <a:endParaRPr kumimoji="1" lang="en-US" altLang="ja-JP" dirty="0"/>
          </a:p>
          <a:p>
            <a:pPr lvl="2"/>
            <a:r>
              <a:rPr lang="en-US" altLang="ja-JP" dirty="0"/>
              <a:t>Ascent </a:t>
            </a:r>
            <a:r>
              <a:rPr lang="en-US" altLang="ja-JP" baseline="30000" dirty="0"/>
              <a:t>[M. Larsen et al., 2017]</a:t>
            </a:r>
            <a:endParaRPr lang="en-US" altLang="ja-JP" dirty="0"/>
          </a:p>
          <a:p>
            <a:pPr lvl="3"/>
            <a:r>
              <a:rPr kumimoji="1" lang="ja-JP" altLang="en-US"/>
              <a:t>簡単なシミュレーションと可視化機能を提供</a:t>
            </a:r>
          </a:p>
        </p:txBody>
      </p:sp>
      <p:sp>
        <p:nvSpPr>
          <p:cNvPr id="4" name="正方形/長方形 3">
            <a:extLst>
              <a:ext uri="{FF2B5EF4-FFF2-40B4-BE49-F238E27FC236}">
                <a16:creationId xmlns:a16="http://schemas.microsoft.com/office/drawing/2014/main" id="{662404DE-932C-A945-AC06-E22A4997F62B}"/>
              </a:ext>
            </a:extLst>
          </p:cNvPr>
          <p:cNvSpPr/>
          <p:nvPr/>
        </p:nvSpPr>
        <p:spPr>
          <a:xfrm>
            <a:off x="8933784" y="3929562"/>
            <a:ext cx="1997657" cy="422212"/>
          </a:xfrm>
          <a:prstGeom prst="rect">
            <a:avLst/>
          </a:prstGeom>
          <a:solidFill>
            <a:schemeClr val="accent5">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5" name="正方形/長方形 4">
            <a:extLst>
              <a:ext uri="{FF2B5EF4-FFF2-40B4-BE49-F238E27FC236}">
                <a16:creationId xmlns:a16="http://schemas.microsoft.com/office/drawing/2014/main" id="{0DC4E4FF-68F4-A940-B3A9-84B157626A19}"/>
              </a:ext>
            </a:extLst>
          </p:cNvPr>
          <p:cNvSpPr/>
          <p:nvPr/>
        </p:nvSpPr>
        <p:spPr>
          <a:xfrm>
            <a:off x="8933784" y="5449221"/>
            <a:ext cx="1997657" cy="422212"/>
          </a:xfrm>
          <a:prstGeom prst="rect">
            <a:avLst/>
          </a:prstGeom>
          <a:solidFill>
            <a:schemeClr val="accent4">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cxnSp>
        <p:nvCxnSpPr>
          <p:cNvPr id="7" name="直線矢印コネクタ 6">
            <a:extLst>
              <a:ext uri="{FF2B5EF4-FFF2-40B4-BE49-F238E27FC236}">
                <a16:creationId xmlns:a16="http://schemas.microsoft.com/office/drawing/2014/main" id="{3A19C2BC-2B1C-5041-BAB6-7EE7F7644249}"/>
              </a:ext>
            </a:extLst>
          </p:cNvPr>
          <p:cNvCxnSpPr>
            <a:stCxn id="4" idx="2"/>
            <a:endCxn id="5" idx="0"/>
          </p:cNvCxnSpPr>
          <p:nvPr/>
        </p:nvCxnSpPr>
        <p:spPr>
          <a:xfrm>
            <a:off x="9932613" y="4351774"/>
            <a:ext cx="0" cy="10974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366B84D8-32DD-2A40-8BF7-700EDD4B7252}"/>
              </a:ext>
            </a:extLst>
          </p:cNvPr>
          <p:cNvGrpSpPr/>
          <p:nvPr/>
        </p:nvGrpSpPr>
        <p:grpSpPr>
          <a:xfrm>
            <a:off x="9646920" y="4690872"/>
            <a:ext cx="2169935" cy="394291"/>
            <a:chOff x="9646920" y="4690872"/>
            <a:chExt cx="2169935" cy="394291"/>
          </a:xfrm>
        </p:grpSpPr>
        <p:sp>
          <p:nvSpPr>
            <p:cNvPr id="8" name="テキスト ボックス 7">
              <a:extLst>
                <a:ext uri="{FF2B5EF4-FFF2-40B4-BE49-F238E27FC236}">
                  <a16:creationId xmlns:a16="http://schemas.microsoft.com/office/drawing/2014/main" id="{25DE587F-4239-0940-822B-FBF7F93FD8BE}"/>
                </a:ext>
              </a:extLst>
            </p:cNvPr>
            <p:cNvSpPr txBox="1"/>
            <p:nvPr/>
          </p:nvSpPr>
          <p:spPr>
            <a:xfrm>
              <a:off x="10247195" y="4715831"/>
              <a:ext cx="1569660" cy="369332"/>
            </a:xfrm>
            <a:prstGeom prst="rect">
              <a:avLst/>
            </a:prstGeom>
            <a:noFill/>
          </p:spPr>
          <p:txBody>
            <a:bodyPr wrap="none" rtlCol="0">
              <a:spAutoFit/>
            </a:bodyPr>
            <a:lstStyle/>
            <a:p>
              <a:r>
                <a:rPr kumimoji="1" lang="ja-JP" altLang="en-US" b="1">
                  <a:solidFill>
                    <a:schemeClr val="accent5"/>
                  </a:solidFill>
                </a:rPr>
                <a:t>効率的な連携</a:t>
              </a:r>
            </a:p>
          </p:txBody>
        </p:sp>
        <p:sp>
          <p:nvSpPr>
            <p:cNvPr id="9" name="円/楕円 8">
              <a:extLst>
                <a:ext uri="{FF2B5EF4-FFF2-40B4-BE49-F238E27FC236}">
                  <a16:creationId xmlns:a16="http://schemas.microsoft.com/office/drawing/2014/main" id="{EAE2BEBB-07F8-F746-A16C-A9DBE2F76137}"/>
                </a:ext>
              </a:extLst>
            </p:cNvPr>
            <p:cNvSpPr/>
            <p:nvPr/>
          </p:nvSpPr>
          <p:spPr>
            <a:xfrm>
              <a:off x="9646920" y="4690872"/>
              <a:ext cx="566928" cy="347472"/>
            </a:xfrm>
            <a:prstGeom prst="ellipse">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9847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C71A50-2068-C145-9F47-88FB031F30EB}"/>
              </a:ext>
            </a:extLst>
          </p:cNvPr>
          <p:cNvSpPr>
            <a:spLocks noGrp="1"/>
          </p:cNvSpPr>
          <p:nvPr>
            <p:ph type="title"/>
          </p:nvPr>
        </p:nvSpPr>
        <p:spPr/>
        <p:txBody>
          <a:bodyPr/>
          <a:lstStyle/>
          <a:p>
            <a:r>
              <a:rPr lang="ja-JP" altLang="en-US"/>
              <a:t>先行研究</a:t>
            </a:r>
            <a:endParaRPr kumimoji="1" lang="ja-JP" altLang="en-US"/>
          </a:p>
        </p:txBody>
      </p:sp>
      <p:sp>
        <p:nvSpPr>
          <p:cNvPr id="3" name="コンテンツ プレースホルダー 2">
            <a:extLst>
              <a:ext uri="{FF2B5EF4-FFF2-40B4-BE49-F238E27FC236}">
                <a16:creationId xmlns:a16="http://schemas.microsoft.com/office/drawing/2014/main" id="{E1B86F1E-A769-AE4D-B52B-81061D361688}"/>
              </a:ext>
            </a:extLst>
          </p:cNvPr>
          <p:cNvSpPr>
            <a:spLocks noGrp="1"/>
          </p:cNvSpPr>
          <p:nvPr>
            <p:ph idx="1"/>
          </p:nvPr>
        </p:nvSpPr>
        <p:spPr>
          <a:xfrm>
            <a:off x="838200" y="1825624"/>
            <a:ext cx="10515600" cy="4538599"/>
          </a:xfrm>
        </p:spPr>
        <p:txBody>
          <a:bodyPr>
            <a:normAutofit/>
          </a:bodyPr>
          <a:lstStyle/>
          <a:p>
            <a:r>
              <a:rPr lang="ja-JP" altLang="en-US" b="1"/>
              <a:t>高品質ソフトウェアレンダリング基盤</a:t>
            </a:r>
            <a:endParaRPr lang="en-US" altLang="ja-JP" b="1" dirty="0"/>
          </a:p>
          <a:p>
            <a:pPr lvl="1"/>
            <a:r>
              <a:rPr lang="ja-JP" altLang="en-US"/>
              <a:t>並列レンダリング</a:t>
            </a:r>
            <a:endParaRPr lang="en-US" altLang="ja-JP" dirty="0"/>
          </a:p>
          <a:p>
            <a:pPr lvl="2"/>
            <a:r>
              <a:rPr lang="ja-JP" altLang="en-US"/>
              <a:t>画像重畳</a:t>
            </a:r>
            <a:endParaRPr lang="en-US" altLang="ja-JP" dirty="0"/>
          </a:p>
          <a:p>
            <a:pPr lvl="2"/>
            <a:r>
              <a:rPr lang="ja-JP" altLang="en-US"/>
              <a:t>並列ボリュームレンダリング</a:t>
            </a:r>
            <a:endParaRPr lang="en-US" altLang="ja-JP" dirty="0"/>
          </a:p>
          <a:p>
            <a:pPr lvl="1"/>
            <a:r>
              <a:rPr lang="ja-JP" altLang="en-US"/>
              <a:t>ソフトウェアラスタライザ</a:t>
            </a:r>
            <a:endParaRPr lang="en-US" altLang="ja-JP" dirty="0"/>
          </a:p>
          <a:p>
            <a:pPr lvl="2"/>
            <a:r>
              <a:rPr lang="en-US" altLang="ja-JP" dirty="0" err="1"/>
              <a:t>OSPRay</a:t>
            </a:r>
            <a:r>
              <a:rPr lang="en-US" altLang="ja-JP" dirty="0"/>
              <a:t> </a:t>
            </a:r>
            <a:r>
              <a:rPr lang="en-US" altLang="ja-JP" baseline="30000" dirty="0"/>
              <a:t>[I. Wald et al., 2016]</a:t>
            </a:r>
            <a:endParaRPr kumimoji="1" lang="en-US" altLang="ja-JP" baseline="30000" dirty="0"/>
          </a:p>
          <a:p>
            <a:pPr lvl="2"/>
            <a:r>
              <a:rPr lang="en-US" altLang="ja-JP" dirty="0" err="1"/>
              <a:t>Embree</a:t>
            </a:r>
            <a:r>
              <a:rPr lang="en-US" altLang="ja-JP" dirty="0"/>
              <a:t> </a:t>
            </a:r>
            <a:r>
              <a:rPr lang="en-US" altLang="ja-JP" baseline="30000" dirty="0"/>
              <a:t>[I. Wald et al., 2014]</a:t>
            </a:r>
          </a:p>
          <a:p>
            <a:r>
              <a:rPr kumimoji="1" lang="ja-JP" altLang="en-US" b="1"/>
              <a:t>探索的</a:t>
            </a:r>
            <a:r>
              <a:rPr kumimoji="1" lang="en-US" altLang="ja-JP" b="1" dirty="0"/>
              <a:t>In-situ</a:t>
            </a:r>
            <a:r>
              <a:rPr kumimoji="1" lang="ja-JP" altLang="en-US" b="1"/>
              <a:t>可視化</a:t>
            </a:r>
            <a:endParaRPr kumimoji="1" lang="en-US" altLang="ja-JP" b="1" dirty="0"/>
          </a:p>
          <a:p>
            <a:pPr lvl="1"/>
            <a:r>
              <a:rPr kumimoji="1" lang="ja-JP" altLang="en-US"/>
              <a:t>対話的なデータ探索実現のための技術</a:t>
            </a:r>
            <a:endParaRPr kumimoji="1" lang="en-US" altLang="ja-JP" dirty="0"/>
          </a:p>
          <a:p>
            <a:pPr lvl="2"/>
            <a:r>
              <a:rPr lang="en-US" altLang="ja-JP" dirty="0"/>
              <a:t>Explorable images </a:t>
            </a:r>
            <a:r>
              <a:rPr lang="en-US" altLang="ja-JP" baseline="30000" dirty="0"/>
              <a:t>[A. Tikhonova et al., 2010]</a:t>
            </a:r>
          </a:p>
          <a:p>
            <a:pPr lvl="2"/>
            <a:r>
              <a:rPr kumimoji="1" lang="en-US" altLang="ja-JP" dirty="0" err="1"/>
              <a:t>ParaView</a:t>
            </a:r>
            <a:r>
              <a:rPr kumimoji="1" lang="en-US" altLang="ja-JP" dirty="0"/>
              <a:t> </a:t>
            </a:r>
            <a:r>
              <a:rPr lang="en-US" altLang="ja-JP" dirty="0"/>
              <a:t>Cinema </a:t>
            </a:r>
            <a:r>
              <a:rPr lang="en-US" altLang="ja-JP" baseline="30000" dirty="0"/>
              <a:t>[J. Ahrens et al., 2015]</a:t>
            </a:r>
            <a:endParaRPr kumimoji="1" lang="en-US" altLang="ja-JP" baseline="30000" dirty="0"/>
          </a:p>
          <a:p>
            <a:pPr lvl="2"/>
            <a:r>
              <a:rPr kumimoji="1" lang="en-US" altLang="ja-JP" dirty="0"/>
              <a:t>4D street view</a:t>
            </a:r>
            <a:r>
              <a:rPr lang="en-US" altLang="ja-JP" baseline="30000" dirty="0"/>
              <a:t> [A. </a:t>
            </a:r>
            <a:r>
              <a:rPr lang="en-US" altLang="ja-JP" baseline="30000" dirty="0" err="1"/>
              <a:t>Kageyama</a:t>
            </a:r>
            <a:r>
              <a:rPr lang="en-US" altLang="ja-JP" baseline="30000" dirty="0"/>
              <a:t> et al., 2020]</a:t>
            </a:r>
            <a:endParaRPr kumimoji="1" lang="ja-JP" altLang="en-US"/>
          </a:p>
        </p:txBody>
      </p:sp>
      <p:sp>
        <p:nvSpPr>
          <p:cNvPr id="4" name="正方形/長方形 3">
            <a:extLst>
              <a:ext uri="{FF2B5EF4-FFF2-40B4-BE49-F238E27FC236}">
                <a16:creationId xmlns:a16="http://schemas.microsoft.com/office/drawing/2014/main" id="{B72C1CD5-0C51-FD4A-9869-BD4F2172C92A}"/>
              </a:ext>
            </a:extLst>
          </p:cNvPr>
          <p:cNvSpPr/>
          <p:nvPr/>
        </p:nvSpPr>
        <p:spPr>
          <a:xfrm>
            <a:off x="8933784" y="3929562"/>
            <a:ext cx="1997657" cy="422212"/>
          </a:xfrm>
          <a:prstGeom prst="rect">
            <a:avLst/>
          </a:prstGeom>
          <a:solidFill>
            <a:schemeClr val="accent5">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5" name="正方形/長方形 4">
            <a:extLst>
              <a:ext uri="{FF2B5EF4-FFF2-40B4-BE49-F238E27FC236}">
                <a16:creationId xmlns:a16="http://schemas.microsoft.com/office/drawing/2014/main" id="{FB610B44-426E-D044-9F06-71DB4B681F43}"/>
              </a:ext>
            </a:extLst>
          </p:cNvPr>
          <p:cNvSpPr/>
          <p:nvPr/>
        </p:nvSpPr>
        <p:spPr>
          <a:xfrm>
            <a:off x="8933784" y="5449221"/>
            <a:ext cx="1997657" cy="422212"/>
          </a:xfrm>
          <a:prstGeom prst="rect">
            <a:avLst/>
          </a:prstGeom>
          <a:solidFill>
            <a:schemeClr val="accent4">
              <a:lumMod val="40000"/>
              <a:lumOff val="6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cxnSp>
        <p:nvCxnSpPr>
          <p:cNvPr id="6" name="直線矢印コネクタ 5">
            <a:extLst>
              <a:ext uri="{FF2B5EF4-FFF2-40B4-BE49-F238E27FC236}">
                <a16:creationId xmlns:a16="http://schemas.microsoft.com/office/drawing/2014/main" id="{193B3E2E-87DE-324C-80F2-ABA5C82E9B72}"/>
              </a:ext>
            </a:extLst>
          </p:cNvPr>
          <p:cNvCxnSpPr>
            <a:stCxn id="4" idx="2"/>
            <a:endCxn id="5" idx="0"/>
          </p:cNvCxnSpPr>
          <p:nvPr/>
        </p:nvCxnSpPr>
        <p:spPr>
          <a:xfrm>
            <a:off x="9932613" y="4351774"/>
            <a:ext cx="0" cy="10974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8059E403-BFD3-284C-A037-EEE5E8977E04}"/>
              </a:ext>
            </a:extLst>
          </p:cNvPr>
          <p:cNvGrpSpPr/>
          <p:nvPr/>
        </p:nvGrpSpPr>
        <p:grpSpPr>
          <a:xfrm>
            <a:off x="9646920" y="5504688"/>
            <a:ext cx="1795031" cy="1146778"/>
            <a:chOff x="9646920" y="5504688"/>
            <a:chExt cx="1795031" cy="1146778"/>
          </a:xfrm>
        </p:grpSpPr>
        <p:sp>
          <p:nvSpPr>
            <p:cNvPr id="7" name="テキスト ボックス 6">
              <a:extLst>
                <a:ext uri="{FF2B5EF4-FFF2-40B4-BE49-F238E27FC236}">
                  <a16:creationId xmlns:a16="http://schemas.microsoft.com/office/drawing/2014/main" id="{DBB41CFF-14D2-A341-A242-80AA55403B97}"/>
                </a:ext>
              </a:extLst>
            </p:cNvPr>
            <p:cNvSpPr txBox="1"/>
            <p:nvPr/>
          </p:nvSpPr>
          <p:spPr>
            <a:xfrm>
              <a:off x="9872291" y="6005135"/>
              <a:ext cx="1569660" cy="646331"/>
            </a:xfrm>
            <a:prstGeom prst="rect">
              <a:avLst/>
            </a:prstGeom>
            <a:noFill/>
          </p:spPr>
          <p:txBody>
            <a:bodyPr wrap="none" rtlCol="0">
              <a:spAutoFit/>
            </a:bodyPr>
            <a:lstStyle/>
            <a:p>
              <a:r>
                <a:rPr kumimoji="1" lang="ja-JP" altLang="en-US" b="1">
                  <a:solidFill>
                    <a:schemeClr val="accent5"/>
                  </a:solidFill>
                </a:rPr>
                <a:t>効果的な描画</a:t>
              </a:r>
              <a:endParaRPr kumimoji="1" lang="en-US" altLang="ja-JP" b="1" dirty="0">
                <a:solidFill>
                  <a:schemeClr val="accent5"/>
                </a:solidFill>
              </a:endParaRPr>
            </a:p>
            <a:p>
              <a:r>
                <a:rPr kumimoji="1" lang="ja-JP" altLang="en-US" b="1">
                  <a:solidFill>
                    <a:schemeClr val="accent5"/>
                  </a:solidFill>
                </a:rPr>
                <a:t>探索的な表示</a:t>
              </a:r>
            </a:p>
          </p:txBody>
        </p:sp>
        <p:sp>
          <p:nvSpPr>
            <p:cNvPr id="8" name="円/楕円 7">
              <a:extLst>
                <a:ext uri="{FF2B5EF4-FFF2-40B4-BE49-F238E27FC236}">
                  <a16:creationId xmlns:a16="http://schemas.microsoft.com/office/drawing/2014/main" id="{51B3F2DA-CD06-0448-A944-908983108AFD}"/>
                </a:ext>
              </a:extLst>
            </p:cNvPr>
            <p:cNvSpPr/>
            <p:nvPr/>
          </p:nvSpPr>
          <p:spPr>
            <a:xfrm>
              <a:off x="9646920" y="5504688"/>
              <a:ext cx="566928" cy="347472"/>
            </a:xfrm>
            <a:prstGeom prst="ellipse">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03899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91B629-EDB6-BD44-91F2-43EFBFA116E0}"/>
              </a:ext>
            </a:extLst>
          </p:cNvPr>
          <p:cNvSpPr>
            <a:spLocks noGrp="1"/>
          </p:cNvSpPr>
          <p:nvPr>
            <p:ph type="title"/>
          </p:nvPr>
        </p:nvSpPr>
        <p:spPr/>
        <p:txBody>
          <a:bodyPr/>
          <a:lstStyle/>
          <a:p>
            <a:r>
              <a:rPr kumimoji="1" lang="en-US" altLang="ja-JP" dirty="0"/>
              <a:t>In-situ</a:t>
            </a:r>
            <a:r>
              <a:rPr kumimoji="1" lang="ja-JP" altLang="en-US"/>
              <a:t>可視化の問題</a:t>
            </a:r>
          </a:p>
        </p:txBody>
      </p:sp>
      <p:sp>
        <p:nvSpPr>
          <p:cNvPr id="3" name="コンテンツ プレースホルダー 2">
            <a:extLst>
              <a:ext uri="{FF2B5EF4-FFF2-40B4-BE49-F238E27FC236}">
                <a16:creationId xmlns:a16="http://schemas.microsoft.com/office/drawing/2014/main" id="{665020B6-D410-FC48-81E0-BE743013AEC7}"/>
              </a:ext>
            </a:extLst>
          </p:cNvPr>
          <p:cNvSpPr>
            <a:spLocks noGrp="1"/>
          </p:cNvSpPr>
          <p:nvPr>
            <p:ph idx="1"/>
          </p:nvPr>
        </p:nvSpPr>
        <p:spPr/>
        <p:txBody>
          <a:bodyPr/>
          <a:lstStyle/>
          <a:p>
            <a:r>
              <a:rPr lang="en-US" altLang="ja-JP" b="1" dirty="0"/>
              <a:t>In-situ</a:t>
            </a:r>
            <a:r>
              <a:rPr lang="ja-JP" altLang="en-US" b="1"/>
              <a:t>可視化技術の発展により大量の画像が出力</a:t>
            </a:r>
            <a:endParaRPr lang="en-US" altLang="ja-JP" b="1" dirty="0"/>
          </a:p>
        </p:txBody>
      </p:sp>
      <p:grpSp>
        <p:nvGrpSpPr>
          <p:cNvPr id="24" name="グループ化 23">
            <a:extLst>
              <a:ext uri="{FF2B5EF4-FFF2-40B4-BE49-F238E27FC236}">
                <a16:creationId xmlns:a16="http://schemas.microsoft.com/office/drawing/2014/main" id="{7FE44A18-2BA2-264F-9B94-6267B915066B}"/>
              </a:ext>
            </a:extLst>
          </p:cNvPr>
          <p:cNvGrpSpPr/>
          <p:nvPr/>
        </p:nvGrpSpPr>
        <p:grpSpPr>
          <a:xfrm>
            <a:off x="1525791" y="2607022"/>
            <a:ext cx="2366345" cy="3425618"/>
            <a:chOff x="9177029" y="1690688"/>
            <a:chExt cx="2366345" cy="3425618"/>
          </a:xfrm>
        </p:grpSpPr>
        <p:sp>
          <p:nvSpPr>
            <p:cNvPr id="25" name="角丸四角形 24">
              <a:extLst>
                <a:ext uri="{FF2B5EF4-FFF2-40B4-BE49-F238E27FC236}">
                  <a16:creationId xmlns:a16="http://schemas.microsoft.com/office/drawing/2014/main" id="{7DBE09BD-9DDA-214F-958C-ED2085F399C5}"/>
                </a:ext>
              </a:extLst>
            </p:cNvPr>
            <p:cNvSpPr/>
            <p:nvPr/>
          </p:nvSpPr>
          <p:spPr>
            <a:xfrm>
              <a:off x="9177029" y="4345657"/>
              <a:ext cx="2334126" cy="745959"/>
            </a:xfrm>
            <a:prstGeom prst="roundRect">
              <a:avLst>
                <a:gd name="adj" fmla="val 7310"/>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25DBC74A-531E-904B-B3D1-5BAA747480FD}"/>
                </a:ext>
              </a:extLst>
            </p:cNvPr>
            <p:cNvSpPr/>
            <p:nvPr/>
          </p:nvSpPr>
          <p:spPr>
            <a:xfrm>
              <a:off x="9177029" y="1690688"/>
              <a:ext cx="2334126" cy="1963015"/>
            </a:xfrm>
            <a:prstGeom prst="roundRect">
              <a:avLst>
                <a:gd name="adj" fmla="val 7310"/>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F24879C-F8A1-624F-B1C0-3607EF0577D7}"/>
                </a:ext>
              </a:extLst>
            </p:cNvPr>
            <p:cNvSpPr/>
            <p:nvPr/>
          </p:nvSpPr>
          <p:spPr>
            <a:xfrm>
              <a:off x="9345264" y="1910163"/>
              <a:ext cx="1997657" cy="42221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28" name="正方形/長方形 27">
              <a:extLst>
                <a:ext uri="{FF2B5EF4-FFF2-40B4-BE49-F238E27FC236}">
                  <a16:creationId xmlns:a16="http://schemas.microsoft.com/office/drawing/2014/main" id="{6CFAD9E3-ABF5-1C4E-83FC-59E3BC52CFEF}"/>
                </a:ext>
              </a:extLst>
            </p:cNvPr>
            <p:cNvSpPr/>
            <p:nvPr/>
          </p:nvSpPr>
          <p:spPr>
            <a:xfrm>
              <a:off x="9345264" y="2506278"/>
              <a:ext cx="1997657" cy="422212"/>
            </a:xfrm>
            <a:prstGeom prst="rect">
              <a:avLst/>
            </a:prstGeom>
            <a:solidFill>
              <a:schemeClr val="accent4">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sp>
          <p:nvSpPr>
            <p:cNvPr id="29" name="雲 28">
              <a:extLst>
                <a:ext uri="{FF2B5EF4-FFF2-40B4-BE49-F238E27FC236}">
                  <a16:creationId xmlns:a16="http://schemas.microsoft.com/office/drawing/2014/main" id="{A96D7D01-6EE9-1745-BEB2-269026284927}"/>
                </a:ext>
              </a:extLst>
            </p:cNvPr>
            <p:cNvSpPr/>
            <p:nvPr/>
          </p:nvSpPr>
          <p:spPr>
            <a:xfrm>
              <a:off x="9345264" y="3774019"/>
              <a:ext cx="1997657" cy="481263"/>
            </a:xfrm>
            <a:prstGeom prst="cloud">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kumimoji="1" lang="ja-JP" altLang="en-US" sz="1400">
                  <a:solidFill>
                    <a:schemeClr val="bg1">
                      <a:lumMod val="50000"/>
                    </a:schemeClr>
                  </a:solidFill>
                  <a:latin typeface="Meiryo" panose="020B0604030504040204" pitchFamily="34" charset="-128"/>
                  <a:ea typeface="Meiryo" panose="020B0604030504040204" pitchFamily="34" charset="-128"/>
                </a:rPr>
                <a:t>ネットワーク</a:t>
              </a:r>
            </a:p>
          </p:txBody>
        </p:sp>
        <p:sp>
          <p:nvSpPr>
            <p:cNvPr id="31" name="正方形/長方形 30">
              <a:extLst>
                <a:ext uri="{FF2B5EF4-FFF2-40B4-BE49-F238E27FC236}">
                  <a16:creationId xmlns:a16="http://schemas.microsoft.com/office/drawing/2014/main" id="{8FB95851-A264-E04B-962C-B46A167F163A}"/>
                </a:ext>
              </a:extLst>
            </p:cNvPr>
            <p:cNvSpPr/>
            <p:nvPr/>
          </p:nvSpPr>
          <p:spPr>
            <a:xfrm>
              <a:off x="9732092" y="4488925"/>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cxnSp>
          <p:nvCxnSpPr>
            <p:cNvPr id="32" name="直線矢印コネクタ 31">
              <a:extLst>
                <a:ext uri="{FF2B5EF4-FFF2-40B4-BE49-F238E27FC236}">
                  <a16:creationId xmlns:a16="http://schemas.microsoft.com/office/drawing/2014/main" id="{0F169D04-A942-544D-8BCB-304BA9FB817B}"/>
                </a:ext>
              </a:extLst>
            </p:cNvPr>
            <p:cNvCxnSpPr>
              <a:cxnSpLocks/>
            </p:cNvCxnSpPr>
            <p:nvPr/>
          </p:nvCxnSpPr>
          <p:spPr>
            <a:xfrm>
              <a:off x="10344092" y="2332375"/>
              <a:ext cx="0" cy="17390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1216D9A0-1E24-274D-A1BB-85A6DCE619DA}"/>
                </a:ext>
              </a:extLst>
            </p:cNvPr>
            <p:cNvCxnSpPr>
              <a:cxnSpLocks/>
              <a:stCxn id="39" idx="2"/>
            </p:cNvCxnSpPr>
            <p:nvPr/>
          </p:nvCxnSpPr>
          <p:spPr>
            <a:xfrm>
              <a:off x="10343986" y="3511882"/>
              <a:ext cx="213" cy="28965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C0B8D386-3F76-F54A-B859-B40520932B64}"/>
                </a:ext>
              </a:extLst>
            </p:cNvPr>
            <p:cNvCxnSpPr>
              <a:cxnSpLocks/>
              <a:endCxn id="39" idx="0"/>
            </p:cNvCxnSpPr>
            <p:nvPr/>
          </p:nvCxnSpPr>
          <p:spPr>
            <a:xfrm flipH="1">
              <a:off x="10343986" y="2928490"/>
              <a:ext cx="214" cy="16118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直線矢印コネクタ 34">
              <a:extLst>
                <a:ext uri="{FF2B5EF4-FFF2-40B4-BE49-F238E27FC236}">
                  <a16:creationId xmlns:a16="http://schemas.microsoft.com/office/drawing/2014/main" id="{7444E50F-F607-D94D-8360-2F1501FE8084}"/>
                </a:ext>
              </a:extLst>
            </p:cNvPr>
            <p:cNvCxnSpPr>
              <a:cxnSpLocks/>
            </p:cNvCxnSpPr>
            <p:nvPr/>
          </p:nvCxnSpPr>
          <p:spPr>
            <a:xfrm flipH="1">
              <a:off x="10344092" y="4254770"/>
              <a:ext cx="1" cy="23415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テキスト ボックス 36">
              <a:extLst>
                <a:ext uri="{FF2B5EF4-FFF2-40B4-BE49-F238E27FC236}">
                  <a16:creationId xmlns:a16="http://schemas.microsoft.com/office/drawing/2014/main" id="{92E6889E-926A-EC47-B3A9-B0D46339BF41}"/>
                </a:ext>
              </a:extLst>
            </p:cNvPr>
            <p:cNvSpPr txBox="1"/>
            <p:nvPr/>
          </p:nvSpPr>
          <p:spPr>
            <a:xfrm>
              <a:off x="11089404" y="3267300"/>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スパ</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38" name="テキスト ボックス 37">
              <a:extLst>
                <a:ext uri="{FF2B5EF4-FFF2-40B4-BE49-F238E27FC236}">
                  <a16:creationId xmlns:a16="http://schemas.microsoft.com/office/drawing/2014/main" id="{09C4ECF8-8ED2-F34C-9CF5-272901BBBC46}"/>
                </a:ext>
              </a:extLst>
            </p:cNvPr>
            <p:cNvSpPr txBox="1"/>
            <p:nvPr/>
          </p:nvSpPr>
          <p:spPr>
            <a:xfrm>
              <a:off x="11084404" y="4700808"/>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パソ</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39" name="正方形/長方形 38">
              <a:extLst>
                <a:ext uri="{FF2B5EF4-FFF2-40B4-BE49-F238E27FC236}">
                  <a16:creationId xmlns:a16="http://schemas.microsoft.com/office/drawing/2014/main" id="{C150A604-A972-234B-B0B1-6CF9984CD638}"/>
                </a:ext>
              </a:extLst>
            </p:cNvPr>
            <p:cNvSpPr/>
            <p:nvPr/>
          </p:nvSpPr>
          <p:spPr>
            <a:xfrm>
              <a:off x="9731986" y="3089670"/>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grpSp>
        <p:nvGrpSpPr>
          <p:cNvPr id="22" name="グループ化 21">
            <a:extLst>
              <a:ext uri="{FF2B5EF4-FFF2-40B4-BE49-F238E27FC236}">
                <a16:creationId xmlns:a16="http://schemas.microsoft.com/office/drawing/2014/main" id="{A16C76CF-C755-7149-BFEC-7A872D4183E6}"/>
              </a:ext>
            </a:extLst>
          </p:cNvPr>
          <p:cNvGrpSpPr/>
          <p:nvPr/>
        </p:nvGrpSpPr>
        <p:grpSpPr>
          <a:xfrm>
            <a:off x="4127494" y="2791499"/>
            <a:ext cx="3806717" cy="2320241"/>
            <a:chOff x="4090424" y="3681186"/>
            <a:chExt cx="3806717" cy="2320241"/>
          </a:xfrm>
        </p:grpSpPr>
        <p:grpSp>
          <p:nvGrpSpPr>
            <p:cNvPr id="42" name="グループ化 41">
              <a:extLst>
                <a:ext uri="{FF2B5EF4-FFF2-40B4-BE49-F238E27FC236}">
                  <a16:creationId xmlns:a16="http://schemas.microsoft.com/office/drawing/2014/main" id="{91413868-4A7D-C448-AAD1-6C44A22A2294}"/>
                </a:ext>
              </a:extLst>
            </p:cNvPr>
            <p:cNvGrpSpPr/>
            <p:nvPr/>
          </p:nvGrpSpPr>
          <p:grpSpPr>
            <a:xfrm>
              <a:off x="5114055" y="3681186"/>
              <a:ext cx="2783086" cy="1724522"/>
              <a:chOff x="4814277" y="3506226"/>
              <a:chExt cx="2783086" cy="1724522"/>
            </a:xfrm>
          </p:grpSpPr>
          <p:sp>
            <p:nvSpPr>
              <p:cNvPr id="4" name="正方形/長方形 3">
                <a:extLst>
                  <a:ext uri="{FF2B5EF4-FFF2-40B4-BE49-F238E27FC236}">
                    <a16:creationId xmlns:a16="http://schemas.microsoft.com/office/drawing/2014/main" id="{FFFD9B95-994C-914E-B046-4650562A6488}"/>
                  </a:ext>
                </a:extLst>
              </p:cNvPr>
              <p:cNvSpPr/>
              <p:nvPr/>
            </p:nvSpPr>
            <p:spPr>
              <a:xfrm>
                <a:off x="5913162" y="350622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5" name="正方形/長方形 4">
                <a:extLst>
                  <a:ext uri="{FF2B5EF4-FFF2-40B4-BE49-F238E27FC236}">
                    <a16:creationId xmlns:a16="http://schemas.microsoft.com/office/drawing/2014/main" id="{547269F2-4EC4-C344-93C8-96A5F4BB2AFC}"/>
                  </a:ext>
                </a:extLst>
              </p:cNvPr>
              <p:cNvSpPr/>
              <p:nvPr/>
            </p:nvSpPr>
            <p:spPr>
              <a:xfrm>
                <a:off x="4814277" y="4059679"/>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6" name="正方形/長方形 5">
                <a:extLst>
                  <a:ext uri="{FF2B5EF4-FFF2-40B4-BE49-F238E27FC236}">
                    <a16:creationId xmlns:a16="http://schemas.microsoft.com/office/drawing/2014/main" id="{D9D3E78A-414E-7648-A153-AF724B03353A}"/>
                  </a:ext>
                </a:extLst>
              </p:cNvPr>
              <p:cNvSpPr/>
              <p:nvPr/>
            </p:nvSpPr>
            <p:spPr>
              <a:xfrm>
                <a:off x="5832950" y="4613132"/>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7" name="正方形/長方形 6">
                <a:extLst>
                  <a:ext uri="{FF2B5EF4-FFF2-40B4-BE49-F238E27FC236}">
                    <a16:creationId xmlns:a16="http://schemas.microsoft.com/office/drawing/2014/main" id="{6203A239-CB48-9649-8696-947300886CD3}"/>
                  </a:ext>
                </a:extLst>
              </p:cNvPr>
              <p:cNvSpPr/>
              <p:nvPr/>
            </p:nvSpPr>
            <p:spPr>
              <a:xfrm>
                <a:off x="5103033" y="433674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8" name="正方形/長方形 7">
                <a:extLst>
                  <a:ext uri="{FF2B5EF4-FFF2-40B4-BE49-F238E27FC236}">
                    <a16:creationId xmlns:a16="http://schemas.microsoft.com/office/drawing/2014/main" id="{EA00B738-5438-DE44-9859-9EA492E4390F}"/>
                  </a:ext>
                </a:extLst>
              </p:cNvPr>
              <p:cNvSpPr/>
              <p:nvPr/>
            </p:nvSpPr>
            <p:spPr>
              <a:xfrm>
                <a:off x="6298169" y="386495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9" name="正方形/長方形 8">
                <a:extLst>
                  <a:ext uri="{FF2B5EF4-FFF2-40B4-BE49-F238E27FC236}">
                    <a16:creationId xmlns:a16="http://schemas.microsoft.com/office/drawing/2014/main" id="{F17D0F1C-DD7C-584E-A5BF-A7FA06049036}"/>
                  </a:ext>
                </a:extLst>
              </p:cNvPr>
              <p:cNvSpPr/>
              <p:nvPr/>
            </p:nvSpPr>
            <p:spPr>
              <a:xfrm>
                <a:off x="5744717" y="4166131"/>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0" name="正方形/長方形 9">
                <a:extLst>
                  <a:ext uri="{FF2B5EF4-FFF2-40B4-BE49-F238E27FC236}">
                    <a16:creationId xmlns:a16="http://schemas.microsoft.com/office/drawing/2014/main" id="{006B8064-E39E-BE46-B172-F322A691CB3F}"/>
                  </a:ext>
                </a:extLst>
              </p:cNvPr>
              <p:cNvSpPr/>
              <p:nvPr/>
            </p:nvSpPr>
            <p:spPr>
              <a:xfrm>
                <a:off x="6313995" y="4457780"/>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1" name="正方形/長方形 10">
                <a:extLst>
                  <a:ext uri="{FF2B5EF4-FFF2-40B4-BE49-F238E27FC236}">
                    <a16:creationId xmlns:a16="http://schemas.microsoft.com/office/drawing/2014/main" id="{18F23665-486A-064D-A0E1-E6914918B156}"/>
                  </a:ext>
                </a:extLst>
              </p:cNvPr>
              <p:cNvSpPr/>
              <p:nvPr/>
            </p:nvSpPr>
            <p:spPr>
              <a:xfrm>
                <a:off x="5191265" y="382378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2" name="正方形/長方形 11">
                <a:extLst>
                  <a:ext uri="{FF2B5EF4-FFF2-40B4-BE49-F238E27FC236}">
                    <a16:creationId xmlns:a16="http://schemas.microsoft.com/office/drawing/2014/main" id="{01CF7DA5-1B71-2144-9CBB-EF6237162399}"/>
                  </a:ext>
                </a:extLst>
              </p:cNvPr>
              <p:cNvSpPr/>
              <p:nvPr/>
            </p:nvSpPr>
            <p:spPr>
              <a:xfrm>
                <a:off x="4886249" y="469479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3" name="正方形/長方形 12">
                <a:extLst>
                  <a:ext uri="{FF2B5EF4-FFF2-40B4-BE49-F238E27FC236}">
                    <a16:creationId xmlns:a16="http://schemas.microsoft.com/office/drawing/2014/main" id="{75A5F08D-A9DB-D342-AE69-EC23C0F6F631}"/>
                  </a:ext>
                </a:extLst>
              </p:cNvPr>
              <p:cNvSpPr/>
              <p:nvPr/>
            </p:nvSpPr>
            <p:spPr>
              <a:xfrm>
                <a:off x="5744283" y="480853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sp>
          <p:nvSpPr>
            <p:cNvPr id="14" name="テキスト ボックス 13">
              <a:extLst>
                <a:ext uri="{FF2B5EF4-FFF2-40B4-BE49-F238E27FC236}">
                  <a16:creationId xmlns:a16="http://schemas.microsoft.com/office/drawing/2014/main" id="{EC920D26-D368-7D46-BD0A-C6F87BAA41F3}"/>
                </a:ext>
              </a:extLst>
            </p:cNvPr>
            <p:cNvSpPr txBox="1"/>
            <p:nvPr/>
          </p:nvSpPr>
          <p:spPr>
            <a:xfrm>
              <a:off x="5598110" y="5632095"/>
              <a:ext cx="203132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大量の画像データ</a:t>
              </a:r>
              <a:endParaRPr kumimoji="1" lang="ja-JP" altLang="en-US">
                <a:latin typeface="Meiryo" panose="020B0604030504040204" pitchFamily="34" charset="-128"/>
                <a:ea typeface="Meiryo" panose="020B0604030504040204" pitchFamily="34" charset="-128"/>
              </a:endParaRPr>
            </a:p>
          </p:txBody>
        </p:sp>
        <p:sp>
          <p:nvSpPr>
            <p:cNvPr id="40" name="右矢印 39">
              <a:extLst>
                <a:ext uri="{FF2B5EF4-FFF2-40B4-BE49-F238E27FC236}">
                  <a16:creationId xmlns:a16="http://schemas.microsoft.com/office/drawing/2014/main" id="{E1B6DEA9-5CAC-384E-BE39-DFFC0ABBCB0D}"/>
                </a:ext>
              </a:extLst>
            </p:cNvPr>
            <p:cNvSpPr/>
            <p:nvPr/>
          </p:nvSpPr>
          <p:spPr>
            <a:xfrm>
              <a:off x="4158089" y="4320641"/>
              <a:ext cx="521591" cy="30117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1F3D7A0-1882-AE4D-AE00-ED3FB95A6F45}"/>
                </a:ext>
              </a:extLst>
            </p:cNvPr>
            <p:cNvSpPr txBox="1"/>
            <p:nvPr/>
          </p:nvSpPr>
          <p:spPr>
            <a:xfrm>
              <a:off x="4090424" y="4693901"/>
              <a:ext cx="646331"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出力</a:t>
              </a:r>
            </a:p>
          </p:txBody>
        </p:sp>
      </p:grpSp>
      <p:sp>
        <p:nvSpPr>
          <p:cNvPr id="43" name="テキスト ボックス 42">
            <a:extLst>
              <a:ext uri="{FF2B5EF4-FFF2-40B4-BE49-F238E27FC236}">
                <a16:creationId xmlns:a16="http://schemas.microsoft.com/office/drawing/2014/main" id="{DF3241FB-2079-D649-ACF9-735B15B91A06}"/>
              </a:ext>
            </a:extLst>
          </p:cNvPr>
          <p:cNvSpPr txBox="1"/>
          <p:nvPr/>
        </p:nvSpPr>
        <p:spPr>
          <a:xfrm>
            <a:off x="8702183" y="3113575"/>
            <a:ext cx="1482811" cy="1569660"/>
          </a:xfrm>
          <a:prstGeom prst="rect">
            <a:avLst/>
          </a:prstGeom>
          <a:noFill/>
        </p:spPr>
        <p:txBody>
          <a:bodyPr wrap="square" rtlCol="0">
            <a:spAutoFit/>
          </a:bodyPr>
          <a:lstStyle/>
          <a:p>
            <a:r>
              <a:rPr kumimoji="1" lang="ja-JP" altLang="en-US" sz="9600"/>
              <a:t>😩</a:t>
            </a:r>
          </a:p>
        </p:txBody>
      </p:sp>
      <p:sp>
        <p:nvSpPr>
          <p:cNvPr id="30" name="テキスト ボックス 29">
            <a:extLst>
              <a:ext uri="{FF2B5EF4-FFF2-40B4-BE49-F238E27FC236}">
                <a16:creationId xmlns:a16="http://schemas.microsoft.com/office/drawing/2014/main" id="{BF53236C-E970-C14A-A504-94ED8A2865F6}"/>
              </a:ext>
            </a:extLst>
          </p:cNvPr>
          <p:cNvSpPr txBox="1"/>
          <p:nvPr/>
        </p:nvSpPr>
        <p:spPr>
          <a:xfrm>
            <a:off x="5899820" y="5616365"/>
            <a:ext cx="5195055" cy="707886"/>
          </a:xfrm>
          <a:prstGeom prst="rect">
            <a:avLst/>
          </a:prstGeom>
          <a:noFill/>
        </p:spPr>
        <p:txBody>
          <a:bodyPr wrap="square" rtlCol="0">
            <a:spAutoFit/>
          </a:bodyPr>
          <a:lstStyle/>
          <a:p>
            <a:r>
              <a:rPr lang="ja-JP" altLang="en-US" sz="2000" b="1"/>
              <a:t>どうすれば</a:t>
            </a:r>
            <a:r>
              <a:rPr kumimoji="1" lang="ja-JP" altLang="en-US" sz="2000" b="1"/>
              <a:t>大量</a:t>
            </a:r>
            <a:r>
              <a:rPr lang="ja-JP" altLang="en-US" sz="2000" b="1"/>
              <a:t>の</a:t>
            </a:r>
            <a:r>
              <a:rPr kumimoji="1" lang="ja-JP" altLang="en-US" sz="2000" b="1"/>
              <a:t>画像データから重要現象を効率よく見つけ出すことができるのか？</a:t>
            </a:r>
          </a:p>
        </p:txBody>
      </p:sp>
    </p:spTree>
    <p:extLst>
      <p:ext uri="{BB962C8B-B14F-4D97-AF65-F5344CB8AC3E}">
        <p14:creationId xmlns:p14="http://schemas.microsoft.com/office/powerpoint/2010/main" val="397898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A28256-AAB0-A94D-A758-3F9829B2C3A2}"/>
              </a:ext>
            </a:extLst>
          </p:cNvPr>
          <p:cNvSpPr>
            <a:spLocks noGrp="1"/>
          </p:cNvSpPr>
          <p:nvPr>
            <p:ph type="title"/>
          </p:nvPr>
        </p:nvSpPr>
        <p:spPr/>
        <p:txBody>
          <a:bodyPr/>
          <a:lstStyle/>
          <a:p>
            <a:r>
              <a:rPr lang="ja-JP" altLang="en-US"/>
              <a:t>スマート</a:t>
            </a:r>
            <a:r>
              <a:rPr lang="en-US" altLang="ja-JP" dirty="0"/>
              <a:t>In-situ</a:t>
            </a:r>
            <a:r>
              <a:rPr lang="ja-JP" altLang="en-US"/>
              <a:t>可視化</a:t>
            </a:r>
            <a:endParaRPr kumimoji="1" lang="ja-JP" altLang="en-US"/>
          </a:p>
        </p:txBody>
      </p:sp>
      <p:sp>
        <p:nvSpPr>
          <p:cNvPr id="3" name="コンテンツ プレースホルダー 2">
            <a:extLst>
              <a:ext uri="{FF2B5EF4-FFF2-40B4-BE49-F238E27FC236}">
                <a16:creationId xmlns:a16="http://schemas.microsoft.com/office/drawing/2014/main" id="{94D338A2-4E74-EF43-8C52-5F904FA4EFBA}"/>
              </a:ext>
            </a:extLst>
          </p:cNvPr>
          <p:cNvSpPr>
            <a:spLocks noGrp="1"/>
          </p:cNvSpPr>
          <p:nvPr>
            <p:ph idx="1"/>
          </p:nvPr>
        </p:nvSpPr>
        <p:spPr/>
        <p:txBody>
          <a:bodyPr/>
          <a:lstStyle/>
          <a:p>
            <a:r>
              <a:rPr lang="ja-JP" altLang="en-US" b="1"/>
              <a:t>効率的な知見獲得を目指した</a:t>
            </a:r>
            <a:r>
              <a:rPr lang="en-US" altLang="ja-JP" b="1" dirty="0"/>
              <a:t>In-situ</a:t>
            </a:r>
            <a:r>
              <a:rPr lang="ja-JP" altLang="en-US" b="1"/>
              <a:t>可視化</a:t>
            </a:r>
            <a:endParaRPr lang="en-US" altLang="ja-JP" b="1" dirty="0"/>
          </a:p>
          <a:p>
            <a:pPr lvl="1"/>
            <a:r>
              <a:rPr lang="ja-JP" altLang="en-US"/>
              <a:t>シミュレーション中の重要な変化を見逃さない可視化</a:t>
            </a:r>
            <a:endParaRPr lang="en-US" altLang="ja-JP" dirty="0"/>
          </a:p>
          <a:p>
            <a:pPr lvl="1"/>
            <a:r>
              <a:rPr lang="ja-JP" altLang="en-US" b="1"/>
              <a:t>３つの指標</a:t>
            </a:r>
            <a:endParaRPr lang="en-US" altLang="ja-JP" b="1" dirty="0"/>
          </a:p>
          <a:p>
            <a:pPr lvl="2"/>
            <a:r>
              <a:rPr lang="ja-JP" altLang="en-US" b="1"/>
              <a:t>時間：</a:t>
            </a:r>
            <a:r>
              <a:rPr lang="ja-JP" altLang="en-US"/>
              <a:t>重要な変化が発生する時間領域を推定</a:t>
            </a:r>
            <a:endParaRPr lang="en-US" altLang="ja-JP" dirty="0"/>
          </a:p>
          <a:p>
            <a:pPr lvl="2"/>
            <a:r>
              <a:rPr kumimoji="1" lang="ja-JP" altLang="en-US" b="1"/>
              <a:t>空間</a:t>
            </a:r>
            <a:r>
              <a:rPr lang="ja-JP" altLang="en-US" b="1"/>
              <a:t>：</a:t>
            </a:r>
            <a:r>
              <a:rPr kumimoji="1" lang="ja-JP" altLang="en-US"/>
              <a:t>重要な</a:t>
            </a:r>
            <a:r>
              <a:rPr lang="ja-JP" altLang="en-US"/>
              <a:t>変化を撮影できる空間（視点）を推定</a:t>
            </a:r>
            <a:endParaRPr lang="en-US" altLang="ja-JP" dirty="0"/>
          </a:p>
          <a:p>
            <a:pPr lvl="2"/>
            <a:r>
              <a:rPr lang="ja-JP" altLang="en-US" b="1"/>
              <a:t>変数：</a:t>
            </a:r>
            <a:r>
              <a:rPr lang="ja-JP" altLang="en-US"/>
              <a:t>状態を表す変数間の影響を考慮した重要度の推定</a:t>
            </a:r>
            <a:endParaRPr kumimoji="1" lang="ja-JP" altLang="en-US"/>
          </a:p>
        </p:txBody>
      </p:sp>
      <p:sp>
        <p:nvSpPr>
          <p:cNvPr id="4" name="テキスト ボックス 3">
            <a:extLst>
              <a:ext uri="{FF2B5EF4-FFF2-40B4-BE49-F238E27FC236}">
                <a16:creationId xmlns:a16="http://schemas.microsoft.com/office/drawing/2014/main" id="{91C9CA8F-3755-7640-93A6-4BC963A05AB6}"/>
              </a:ext>
            </a:extLst>
          </p:cNvPr>
          <p:cNvSpPr txBox="1"/>
          <p:nvPr/>
        </p:nvSpPr>
        <p:spPr>
          <a:xfrm>
            <a:off x="0" y="6604084"/>
            <a:ext cx="6309741" cy="253916"/>
          </a:xfrm>
          <a:prstGeom prst="rect">
            <a:avLst/>
          </a:prstGeom>
          <a:noFill/>
        </p:spPr>
        <p:txBody>
          <a:bodyPr wrap="none" rtlCol="0">
            <a:spAutoFit/>
          </a:bodyPr>
          <a:lstStyle/>
          <a:p>
            <a:r>
              <a:rPr lang="en-US" altLang="ja-JP" sz="1050" dirty="0"/>
              <a:t>* </a:t>
            </a:r>
            <a:r>
              <a:rPr lang="ja-JP" altLang="en-US" sz="1050"/>
              <a:t>科研費・基</a:t>
            </a:r>
            <a:r>
              <a:rPr lang="en-US" altLang="ja-JP" sz="1050" dirty="0"/>
              <a:t>B</a:t>
            </a:r>
            <a:r>
              <a:rPr lang="ja-JP" altLang="en-US" sz="1050"/>
              <a:t>：効率的な知見獲得を目指した大規模数値計算向けスマート</a:t>
            </a:r>
            <a:r>
              <a:rPr lang="en" altLang="ja-JP" sz="1050" dirty="0"/>
              <a:t>In-situ</a:t>
            </a:r>
            <a:r>
              <a:rPr lang="ja-JP" altLang="en-US" sz="1050"/>
              <a:t>可視化（</a:t>
            </a:r>
            <a:r>
              <a:rPr lang="en-US" altLang="ja-JP" sz="1050" dirty="0"/>
              <a:t>20H04194</a:t>
            </a:r>
            <a:r>
              <a:rPr lang="ja-JP" altLang="en-US" sz="1050"/>
              <a:t>）</a:t>
            </a:r>
          </a:p>
        </p:txBody>
      </p:sp>
      <p:grpSp>
        <p:nvGrpSpPr>
          <p:cNvPr id="8" name="グループ化 7">
            <a:extLst>
              <a:ext uri="{FF2B5EF4-FFF2-40B4-BE49-F238E27FC236}">
                <a16:creationId xmlns:a16="http://schemas.microsoft.com/office/drawing/2014/main" id="{F7C94705-B545-CD46-AF54-D84CC8221187}"/>
              </a:ext>
            </a:extLst>
          </p:cNvPr>
          <p:cNvGrpSpPr/>
          <p:nvPr/>
        </p:nvGrpSpPr>
        <p:grpSpPr>
          <a:xfrm>
            <a:off x="1736788" y="4460259"/>
            <a:ext cx="2783086" cy="1724522"/>
            <a:chOff x="4814277" y="3506226"/>
            <a:chExt cx="2783086" cy="1724522"/>
          </a:xfrm>
        </p:grpSpPr>
        <p:sp>
          <p:nvSpPr>
            <p:cNvPr id="12" name="正方形/長方形 11">
              <a:extLst>
                <a:ext uri="{FF2B5EF4-FFF2-40B4-BE49-F238E27FC236}">
                  <a16:creationId xmlns:a16="http://schemas.microsoft.com/office/drawing/2014/main" id="{FA17FF55-F2AA-BD4E-9559-13336FB6F39D}"/>
                </a:ext>
              </a:extLst>
            </p:cNvPr>
            <p:cNvSpPr/>
            <p:nvPr/>
          </p:nvSpPr>
          <p:spPr>
            <a:xfrm>
              <a:off x="5913162" y="350622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3" name="正方形/長方形 12">
              <a:extLst>
                <a:ext uri="{FF2B5EF4-FFF2-40B4-BE49-F238E27FC236}">
                  <a16:creationId xmlns:a16="http://schemas.microsoft.com/office/drawing/2014/main" id="{066F16AC-0564-9C48-9748-D4D667DDFD28}"/>
                </a:ext>
              </a:extLst>
            </p:cNvPr>
            <p:cNvSpPr/>
            <p:nvPr/>
          </p:nvSpPr>
          <p:spPr>
            <a:xfrm>
              <a:off x="4814277" y="4059679"/>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4" name="正方形/長方形 13">
              <a:extLst>
                <a:ext uri="{FF2B5EF4-FFF2-40B4-BE49-F238E27FC236}">
                  <a16:creationId xmlns:a16="http://schemas.microsoft.com/office/drawing/2014/main" id="{6C8B2A52-C7B5-B741-821A-83F4F26A3BF3}"/>
                </a:ext>
              </a:extLst>
            </p:cNvPr>
            <p:cNvSpPr/>
            <p:nvPr/>
          </p:nvSpPr>
          <p:spPr>
            <a:xfrm>
              <a:off x="5832950" y="4613132"/>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5" name="正方形/長方形 14">
              <a:extLst>
                <a:ext uri="{FF2B5EF4-FFF2-40B4-BE49-F238E27FC236}">
                  <a16:creationId xmlns:a16="http://schemas.microsoft.com/office/drawing/2014/main" id="{12E339C1-1740-2944-9742-60AFF6869DCC}"/>
                </a:ext>
              </a:extLst>
            </p:cNvPr>
            <p:cNvSpPr/>
            <p:nvPr/>
          </p:nvSpPr>
          <p:spPr>
            <a:xfrm>
              <a:off x="5103033" y="433674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6" name="正方形/長方形 15">
              <a:extLst>
                <a:ext uri="{FF2B5EF4-FFF2-40B4-BE49-F238E27FC236}">
                  <a16:creationId xmlns:a16="http://schemas.microsoft.com/office/drawing/2014/main" id="{A8AC30D6-EE42-404B-91A9-0CBDB3CEE9F2}"/>
                </a:ext>
              </a:extLst>
            </p:cNvPr>
            <p:cNvSpPr/>
            <p:nvPr/>
          </p:nvSpPr>
          <p:spPr>
            <a:xfrm>
              <a:off x="6298169" y="386495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7" name="正方形/長方形 16">
              <a:extLst>
                <a:ext uri="{FF2B5EF4-FFF2-40B4-BE49-F238E27FC236}">
                  <a16:creationId xmlns:a16="http://schemas.microsoft.com/office/drawing/2014/main" id="{36CEB400-0346-4B46-8343-7F0591CCC900}"/>
                </a:ext>
              </a:extLst>
            </p:cNvPr>
            <p:cNvSpPr/>
            <p:nvPr/>
          </p:nvSpPr>
          <p:spPr>
            <a:xfrm>
              <a:off x="5744717" y="4166131"/>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8" name="正方形/長方形 17">
              <a:extLst>
                <a:ext uri="{FF2B5EF4-FFF2-40B4-BE49-F238E27FC236}">
                  <a16:creationId xmlns:a16="http://schemas.microsoft.com/office/drawing/2014/main" id="{11B8DA17-F523-004E-964E-183D8CDD794B}"/>
                </a:ext>
              </a:extLst>
            </p:cNvPr>
            <p:cNvSpPr/>
            <p:nvPr/>
          </p:nvSpPr>
          <p:spPr>
            <a:xfrm>
              <a:off x="6313995" y="4457780"/>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19" name="正方形/長方形 18">
              <a:extLst>
                <a:ext uri="{FF2B5EF4-FFF2-40B4-BE49-F238E27FC236}">
                  <a16:creationId xmlns:a16="http://schemas.microsoft.com/office/drawing/2014/main" id="{4E8DAB28-6A64-1C4C-836E-50281C150FFF}"/>
                </a:ext>
              </a:extLst>
            </p:cNvPr>
            <p:cNvSpPr/>
            <p:nvPr/>
          </p:nvSpPr>
          <p:spPr>
            <a:xfrm>
              <a:off x="5191265" y="382378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20" name="正方形/長方形 19">
              <a:extLst>
                <a:ext uri="{FF2B5EF4-FFF2-40B4-BE49-F238E27FC236}">
                  <a16:creationId xmlns:a16="http://schemas.microsoft.com/office/drawing/2014/main" id="{0F7AF945-F68E-D24D-97D6-4F4C3B28C923}"/>
                </a:ext>
              </a:extLst>
            </p:cNvPr>
            <p:cNvSpPr/>
            <p:nvPr/>
          </p:nvSpPr>
          <p:spPr>
            <a:xfrm>
              <a:off x="4886249" y="4694795"/>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21" name="正方形/長方形 20">
              <a:extLst>
                <a:ext uri="{FF2B5EF4-FFF2-40B4-BE49-F238E27FC236}">
                  <a16:creationId xmlns:a16="http://schemas.microsoft.com/office/drawing/2014/main" id="{02F5A610-DE5A-4243-8D8A-2036D45B1B26}"/>
                </a:ext>
              </a:extLst>
            </p:cNvPr>
            <p:cNvSpPr/>
            <p:nvPr/>
          </p:nvSpPr>
          <p:spPr>
            <a:xfrm>
              <a:off x="5744283" y="4808536"/>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grpSp>
        <p:nvGrpSpPr>
          <p:cNvPr id="24" name="グループ化 23">
            <a:extLst>
              <a:ext uri="{FF2B5EF4-FFF2-40B4-BE49-F238E27FC236}">
                <a16:creationId xmlns:a16="http://schemas.microsoft.com/office/drawing/2014/main" id="{57E0EFAE-E503-2C41-B7F8-0142AAE2177A}"/>
              </a:ext>
            </a:extLst>
          </p:cNvPr>
          <p:cNvGrpSpPr/>
          <p:nvPr/>
        </p:nvGrpSpPr>
        <p:grpSpPr>
          <a:xfrm>
            <a:off x="6052456" y="4451509"/>
            <a:ext cx="2783086" cy="1724522"/>
            <a:chOff x="4814277" y="3506226"/>
            <a:chExt cx="2783086" cy="1724522"/>
          </a:xfrm>
        </p:grpSpPr>
        <p:sp>
          <p:nvSpPr>
            <p:cNvPr id="25" name="正方形/長方形 24">
              <a:extLst>
                <a:ext uri="{FF2B5EF4-FFF2-40B4-BE49-F238E27FC236}">
                  <a16:creationId xmlns:a16="http://schemas.microsoft.com/office/drawing/2014/main" id="{AFB760EC-50EC-9741-898D-05B54BB358B6}"/>
                </a:ext>
              </a:extLst>
            </p:cNvPr>
            <p:cNvSpPr/>
            <p:nvPr/>
          </p:nvSpPr>
          <p:spPr>
            <a:xfrm>
              <a:off x="5913162" y="3506226"/>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6" name="正方形/長方形 25">
              <a:extLst>
                <a:ext uri="{FF2B5EF4-FFF2-40B4-BE49-F238E27FC236}">
                  <a16:creationId xmlns:a16="http://schemas.microsoft.com/office/drawing/2014/main" id="{CC11B61B-9C11-9848-B2F9-611D7B4146B0}"/>
                </a:ext>
              </a:extLst>
            </p:cNvPr>
            <p:cNvSpPr/>
            <p:nvPr/>
          </p:nvSpPr>
          <p:spPr>
            <a:xfrm>
              <a:off x="4814277" y="4059679"/>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7" name="正方形/長方形 26">
              <a:extLst>
                <a:ext uri="{FF2B5EF4-FFF2-40B4-BE49-F238E27FC236}">
                  <a16:creationId xmlns:a16="http://schemas.microsoft.com/office/drawing/2014/main" id="{1CB057FE-E88B-4042-8E89-9E5B092A99AF}"/>
                </a:ext>
              </a:extLst>
            </p:cNvPr>
            <p:cNvSpPr/>
            <p:nvPr/>
          </p:nvSpPr>
          <p:spPr>
            <a:xfrm>
              <a:off x="5832950" y="4613132"/>
              <a:ext cx="1283368" cy="422212"/>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8" name="正方形/長方形 27">
              <a:extLst>
                <a:ext uri="{FF2B5EF4-FFF2-40B4-BE49-F238E27FC236}">
                  <a16:creationId xmlns:a16="http://schemas.microsoft.com/office/drawing/2014/main" id="{8D30ED84-25E2-B743-8558-EBCD1DA693E7}"/>
                </a:ext>
              </a:extLst>
            </p:cNvPr>
            <p:cNvSpPr/>
            <p:nvPr/>
          </p:nvSpPr>
          <p:spPr>
            <a:xfrm>
              <a:off x="5103033" y="4336745"/>
              <a:ext cx="1283368" cy="422212"/>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29" name="正方形/長方形 28">
              <a:extLst>
                <a:ext uri="{FF2B5EF4-FFF2-40B4-BE49-F238E27FC236}">
                  <a16:creationId xmlns:a16="http://schemas.microsoft.com/office/drawing/2014/main" id="{B9EBC2DE-B62D-BD4D-A621-DEEB0BAABC85}"/>
                </a:ext>
              </a:extLst>
            </p:cNvPr>
            <p:cNvSpPr/>
            <p:nvPr/>
          </p:nvSpPr>
          <p:spPr>
            <a:xfrm>
              <a:off x="6298169" y="3864954"/>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30" name="正方形/長方形 29">
              <a:extLst>
                <a:ext uri="{FF2B5EF4-FFF2-40B4-BE49-F238E27FC236}">
                  <a16:creationId xmlns:a16="http://schemas.microsoft.com/office/drawing/2014/main" id="{9CFA906C-8F18-BB47-9370-367559F4871A}"/>
                </a:ext>
              </a:extLst>
            </p:cNvPr>
            <p:cNvSpPr/>
            <p:nvPr/>
          </p:nvSpPr>
          <p:spPr>
            <a:xfrm>
              <a:off x="5744717" y="4166131"/>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31" name="正方形/長方形 30">
              <a:extLst>
                <a:ext uri="{FF2B5EF4-FFF2-40B4-BE49-F238E27FC236}">
                  <a16:creationId xmlns:a16="http://schemas.microsoft.com/office/drawing/2014/main" id="{40C62BC2-FDBF-714C-88F9-392E0929D71E}"/>
                </a:ext>
              </a:extLst>
            </p:cNvPr>
            <p:cNvSpPr/>
            <p:nvPr/>
          </p:nvSpPr>
          <p:spPr>
            <a:xfrm>
              <a:off x="6313995" y="4457780"/>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32" name="正方形/長方形 31">
              <a:extLst>
                <a:ext uri="{FF2B5EF4-FFF2-40B4-BE49-F238E27FC236}">
                  <a16:creationId xmlns:a16="http://schemas.microsoft.com/office/drawing/2014/main" id="{0A5F1F1F-1589-1246-A18E-7021ED76A54D}"/>
                </a:ext>
              </a:extLst>
            </p:cNvPr>
            <p:cNvSpPr/>
            <p:nvPr/>
          </p:nvSpPr>
          <p:spPr>
            <a:xfrm>
              <a:off x="5191265" y="3823784"/>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sp>
          <p:nvSpPr>
            <p:cNvPr id="33" name="正方形/長方形 32">
              <a:extLst>
                <a:ext uri="{FF2B5EF4-FFF2-40B4-BE49-F238E27FC236}">
                  <a16:creationId xmlns:a16="http://schemas.microsoft.com/office/drawing/2014/main" id="{A87A296E-595E-5140-B5E9-77F39BB1C79B}"/>
                </a:ext>
              </a:extLst>
            </p:cNvPr>
            <p:cNvSpPr/>
            <p:nvPr/>
          </p:nvSpPr>
          <p:spPr>
            <a:xfrm>
              <a:off x="4886249" y="4694795"/>
              <a:ext cx="1283368" cy="422212"/>
            </a:xfrm>
            <a:prstGeom prst="rect">
              <a:avLst/>
            </a:prstGeom>
            <a:solidFill>
              <a:schemeClr val="bg1"/>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bg1">
                      <a:lumMod val="85000"/>
                    </a:schemeClr>
                  </a:solidFill>
                  <a:latin typeface="Meiryo" panose="020B0604030504040204" pitchFamily="34" charset="-128"/>
                  <a:ea typeface="Meiryo" panose="020B0604030504040204" pitchFamily="34" charset="-128"/>
                </a:rPr>
                <a:t>画像データ</a:t>
              </a:r>
            </a:p>
          </p:txBody>
        </p:sp>
        <p:sp>
          <p:nvSpPr>
            <p:cNvPr id="34" name="正方形/長方形 33">
              <a:extLst>
                <a:ext uri="{FF2B5EF4-FFF2-40B4-BE49-F238E27FC236}">
                  <a16:creationId xmlns:a16="http://schemas.microsoft.com/office/drawing/2014/main" id="{478B89C5-427A-FF40-9D3E-4B7B863B08D4}"/>
                </a:ext>
              </a:extLst>
            </p:cNvPr>
            <p:cNvSpPr/>
            <p:nvPr/>
          </p:nvSpPr>
          <p:spPr>
            <a:xfrm>
              <a:off x="5744283" y="4808536"/>
              <a:ext cx="1283368" cy="422212"/>
            </a:xfrm>
            <a:prstGeom prst="rect">
              <a:avLst/>
            </a:prstGeom>
            <a:solidFill>
              <a:schemeClr val="bg1"/>
            </a:solidFill>
            <a:ln>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sp>
        <p:nvSpPr>
          <p:cNvPr id="35" name="テキスト ボックス 34">
            <a:extLst>
              <a:ext uri="{FF2B5EF4-FFF2-40B4-BE49-F238E27FC236}">
                <a16:creationId xmlns:a16="http://schemas.microsoft.com/office/drawing/2014/main" id="{8FB381EB-C495-2C4A-856E-B0628A4A9F8E}"/>
              </a:ext>
            </a:extLst>
          </p:cNvPr>
          <p:cNvSpPr txBox="1"/>
          <p:nvPr/>
        </p:nvSpPr>
        <p:spPr>
          <a:xfrm>
            <a:off x="9691521" y="4708304"/>
            <a:ext cx="1482811" cy="1569660"/>
          </a:xfrm>
          <a:prstGeom prst="rect">
            <a:avLst/>
          </a:prstGeom>
          <a:noFill/>
        </p:spPr>
        <p:txBody>
          <a:bodyPr wrap="square" rtlCol="0">
            <a:spAutoFit/>
          </a:bodyPr>
          <a:lstStyle/>
          <a:p>
            <a:r>
              <a:rPr kumimoji="1" lang="en-US" altLang="ja-JP" sz="9600" dirty="0"/>
              <a:t>😄</a:t>
            </a:r>
            <a:endParaRPr kumimoji="1" lang="ja-JP" altLang="en-US" sz="9600"/>
          </a:p>
        </p:txBody>
      </p:sp>
      <p:grpSp>
        <p:nvGrpSpPr>
          <p:cNvPr id="6" name="グループ化 5">
            <a:extLst>
              <a:ext uri="{FF2B5EF4-FFF2-40B4-BE49-F238E27FC236}">
                <a16:creationId xmlns:a16="http://schemas.microsoft.com/office/drawing/2014/main" id="{0E963634-F97C-B248-AB95-BC9949337283}"/>
              </a:ext>
            </a:extLst>
          </p:cNvPr>
          <p:cNvGrpSpPr/>
          <p:nvPr/>
        </p:nvGrpSpPr>
        <p:grpSpPr>
          <a:xfrm>
            <a:off x="4811209" y="5216068"/>
            <a:ext cx="877163" cy="988678"/>
            <a:chOff x="4811209" y="5216068"/>
            <a:chExt cx="877163" cy="988678"/>
          </a:xfrm>
        </p:grpSpPr>
        <p:sp>
          <p:nvSpPr>
            <p:cNvPr id="36" name="右矢印 35">
              <a:extLst>
                <a:ext uri="{FF2B5EF4-FFF2-40B4-BE49-F238E27FC236}">
                  <a16:creationId xmlns:a16="http://schemas.microsoft.com/office/drawing/2014/main" id="{56C091DF-D8BB-B942-8F6B-E1B17EE308B9}"/>
                </a:ext>
              </a:extLst>
            </p:cNvPr>
            <p:cNvSpPr/>
            <p:nvPr/>
          </p:nvSpPr>
          <p:spPr>
            <a:xfrm>
              <a:off x="4915955" y="5216068"/>
              <a:ext cx="759557" cy="30117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7F3F424-02BF-3048-B534-D20100A01180}"/>
                </a:ext>
              </a:extLst>
            </p:cNvPr>
            <p:cNvSpPr txBox="1"/>
            <p:nvPr/>
          </p:nvSpPr>
          <p:spPr>
            <a:xfrm>
              <a:off x="4811209" y="5558415"/>
              <a:ext cx="877163" cy="646331"/>
            </a:xfrm>
            <a:prstGeom prst="rect">
              <a:avLst/>
            </a:prstGeom>
            <a:noFill/>
          </p:spPr>
          <p:txBody>
            <a:bodyPr wrap="none" rtlCol="0">
              <a:spAutoFit/>
            </a:bodyPr>
            <a:lstStyle/>
            <a:p>
              <a:pPr algn="ctr"/>
              <a:r>
                <a:rPr kumimoji="1" lang="ja-JP" altLang="en-US" b="1"/>
                <a:t>３つの</a:t>
              </a:r>
              <a:br>
                <a:rPr kumimoji="1" lang="en-US" altLang="ja-JP" b="1" dirty="0"/>
              </a:br>
              <a:r>
                <a:rPr kumimoji="1" lang="ja-JP" altLang="en-US" b="1"/>
                <a:t>指標</a:t>
              </a:r>
            </a:p>
          </p:txBody>
        </p:sp>
      </p:grpSp>
    </p:spTree>
    <p:extLst>
      <p:ext uri="{BB962C8B-B14F-4D97-AF65-F5344CB8AC3E}">
        <p14:creationId xmlns:p14="http://schemas.microsoft.com/office/powerpoint/2010/main" val="255273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dissolv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Adaptive Timestep Selection for In-situ vis.</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dirty="0"/>
              <a:t>Based on the amount of changes between the simulation timesteps</a:t>
            </a:r>
          </a:p>
          <a:p>
            <a:r>
              <a:rPr lang="en-US" altLang="ja-JP" dirty="0"/>
              <a:t>Helpful for the data I/O and visualization cost savings</a:t>
            </a:r>
            <a:endParaRPr lang="ja-JP" altLang="en-US"/>
          </a:p>
          <a:p>
            <a:r>
              <a:rPr lang="en-US" altLang="ja-JP" dirty="0"/>
              <a:t>Easy to find the important features related to the correct understanding of the underlying physical phenomena</a:t>
            </a:r>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477548" cy="246221"/>
          </a:xfrm>
          <a:prstGeom prst="rect">
            <a:avLst/>
          </a:prstGeom>
          <a:noFill/>
        </p:spPr>
        <p:txBody>
          <a:bodyPr wrap="none" rtlCol="0">
            <a:spAutoFit/>
          </a:bodyPr>
          <a:lstStyle/>
          <a:p>
            <a:r>
              <a:rPr lang="en" altLang="ja-JP" sz="1000" dirty="0"/>
              <a:t>Y. Yamaoka, K. Hayashi, N. Sakamoto, J. Nonaka, In-Situ Adaptive Timestep Control and Visualization based on the </a:t>
            </a:r>
            <a:r>
              <a:rPr lang="en" altLang="ja-JP" sz="1000" dirty="0" err="1"/>
              <a:t>Spatio</a:t>
            </a:r>
            <a:r>
              <a:rPr lang="en" altLang="ja-JP" sz="1000" dirty="0"/>
              <a:t>-Temporal Variations of the Simulation Results, ISAV2019, pp.12-16, 2019.11</a:t>
            </a:r>
            <a:endParaRPr kumimoji="1" lang="ja-JP" altLang="en-US" sz="1000"/>
          </a:p>
        </p:txBody>
      </p:sp>
      <p:grpSp>
        <p:nvGrpSpPr>
          <p:cNvPr id="5" name="グループ化 4">
            <a:extLst>
              <a:ext uri="{FF2B5EF4-FFF2-40B4-BE49-F238E27FC236}">
                <a16:creationId xmlns:a16="http://schemas.microsoft.com/office/drawing/2014/main" id="{B97AA19E-21B3-8B4E-8AC1-7E58CB79A6AA}"/>
              </a:ext>
            </a:extLst>
          </p:cNvPr>
          <p:cNvGrpSpPr/>
          <p:nvPr/>
        </p:nvGrpSpPr>
        <p:grpSpPr>
          <a:xfrm>
            <a:off x="1680583" y="4339256"/>
            <a:ext cx="8997807" cy="600075"/>
            <a:chOff x="1578982" y="3429000"/>
            <a:chExt cx="8997807" cy="600075"/>
          </a:xfrm>
        </p:grpSpPr>
        <p:grpSp>
          <p:nvGrpSpPr>
            <p:cNvPr id="6" name="グループ化 5">
              <a:extLst>
                <a:ext uri="{FF2B5EF4-FFF2-40B4-BE49-F238E27FC236}">
                  <a16:creationId xmlns:a16="http://schemas.microsoft.com/office/drawing/2014/main" id="{34CFAC21-BC89-2143-9BE1-2BC2A344B24F}"/>
                </a:ext>
              </a:extLst>
            </p:cNvPr>
            <p:cNvGrpSpPr/>
            <p:nvPr/>
          </p:nvGrpSpPr>
          <p:grpSpPr>
            <a:xfrm>
              <a:off x="1578982" y="3429000"/>
              <a:ext cx="1084473" cy="600075"/>
              <a:chOff x="1655394" y="3432784"/>
              <a:chExt cx="1196893" cy="662281"/>
            </a:xfrm>
          </p:grpSpPr>
          <p:sp>
            <p:nvSpPr>
              <p:cNvPr id="24" name="フリーフォーム 23">
                <a:extLst>
                  <a:ext uri="{FF2B5EF4-FFF2-40B4-BE49-F238E27FC236}">
                    <a16:creationId xmlns:a16="http://schemas.microsoft.com/office/drawing/2014/main" id="{558CE032-93AB-8144-B5C6-3D2293A4292B}"/>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05C3E43-9F99-9A4A-8FF3-3CE2A0A33E75}"/>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7" name="グループ化 6">
              <a:extLst>
                <a:ext uri="{FF2B5EF4-FFF2-40B4-BE49-F238E27FC236}">
                  <a16:creationId xmlns:a16="http://schemas.microsoft.com/office/drawing/2014/main" id="{A611D6F7-2B8B-EF4A-9602-D82A96DBBCFB}"/>
                </a:ext>
              </a:extLst>
            </p:cNvPr>
            <p:cNvGrpSpPr/>
            <p:nvPr/>
          </p:nvGrpSpPr>
          <p:grpSpPr>
            <a:xfrm>
              <a:off x="7522695" y="3429000"/>
              <a:ext cx="1084473" cy="600075"/>
              <a:chOff x="8012777" y="3429000"/>
              <a:chExt cx="1196893" cy="662281"/>
            </a:xfrm>
          </p:grpSpPr>
          <p:sp>
            <p:nvSpPr>
              <p:cNvPr id="22" name="フリーフォーム 21">
                <a:extLst>
                  <a:ext uri="{FF2B5EF4-FFF2-40B4-BE49-F238E27FC236}">
                    <a16:creationId xmlns:a16="http://schemas.microsoft.com/office/drawing/2014/main" id="{E9A669B7-5A8B-D448-99C7-615C8900A14F}"/>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220F84CF-FA8D-6041-9304-BF7344ACBFF6}"/>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8" name="テキスト ボックス 7">
              <a:extLst>
                <a:ext uri="{FF2B5EF4-FFF2-40B4-BE49-F238E27FC236}">
                  <a16:creationId xmlns:a16="http://schemas.microsoft.com/office/drawing/2014/main" id="{CD59A961-2F4A-3949-87C7-060BCB45E980}"/>
                </a:ext>
              </a:extLst>
            </p:cNvPr>
            <p:cNvSpPr txBox="1"/>
            <p:nvPr/>
          </p:nvSpPr>
          <p:spPr>
            <a:xfrm>
              <a:off x="5447066" y="36197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9" name="グループ化 8">
              <a:extLst>
                <a:ext uri="{FF2B5EF4-FFF2-40B4-BE49-F238E27FC236}">
                  <a16:creationId xmlns:a16="http://schemas.microsoft.com/office/drawing/2014/main" id="{D2096D54-57CE-CE4F-85F5-79890A2D1810}"/>
                </a:ext>
              </a:extLst>
            </p:cNvPr>
            <p:cNvGrpSpPr/>
            <p:nvPr/>
          </p:nvGrpSpPr>
          <p:grpSpPr>
            <a:xfrm>
              <a:off x="2835656" y="3429000"/>
              <a:ext cx="1084473" cy="600075"/>
              <a:chOff x="1655394" y="3432784"/>
              <a:chExt cx="1196893" cy="662281"/>
            </a:xfrm>
          </p:grpSpPr>
          <p:sp>
            <p:nvSpPr>
              <p:cNvPr id="20" name="フリーフォーム 19">
                <a:extLst>
                  <a:ext uri="{FF2B5EF4-FFF2-40B4-BE49-F238E27FC236}">
                    <a16:creationId xmlns:a16="http://schemas.microsoft.com/office/drawing/2014/main" id="{0F33742F-5243-4F4D-A1EE-967A7F923F62}"/>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512913C-E1BB-8D47-A90F-6286E55C95FC}"/>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0" name="グループ化 9">
              <a:extLst>
                <a:ext uri="{FF2B5EF4-FFF2-40B4-BE49-F238E27FC236}">
                  <a16:creationId xmlns:a16="http://schemas.microsoft.com/office/drawing/2014/main" id="{15DAEA42-36C1-994D-9CB0-62FF86B1A8FA}"/>
                </a:ext>
              </a:extLst>
            </p:cNvPr>
            <p:cNvGrpSpPr/>
            <p:nvPr/>
          </p:nvGrpSpPr>
          <p:grpSpPr>
            <a:xfrm>
              <a:off x="4094947" y="3429000"/>
              <a:ext cx="1084473" cy="600075"/>
              <a:chOff x="1655394" y="3432784"/>
              <a:chExt cx="1196893" cy="662281"/>
            </a:xfrm>
          </p:grpSpPr>
          <p:sp>
            <p:nvSpPr>
              <p:cNvPr id="18" name="フリーフォーム 17">
                <a:extLst>
                  <a:ext uri="{FF2B5EF4-FFF2-40B4-BE49-F238E27FC236}">
                    <a16:creationId xmlns:a16="http://schemas.microsoft.com/office/drawing/2014/main" id="{8D580B08-15F5-4C4D-840C-E14842A3CB45}"/>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48DF97E-FB67-BB4D-B82F-E5AC28DEC52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2</a:t>
                </a:r>
                <a:endParaRPr kumimoji="1" lang="ja-JP" altLang="en-US" baseline="-25000">
                  <a:latin typeface="Times" pitchFamily="2" charset="0"/>
                </a:endParaRPr>
              </a:p>
            </p:txBody>
          </p:sp>
        </p:grpSp>
        <p:grpSp>
          <p:nvGrpSpPr>
            <p:cNvPr id="11" name="グループ化 10">
              <a:extLst>
                <a:ext uri="{FF2B5EF4-FFF2-40B4-BE49-F238E27FC236}">
                  <a16:creationId xmlns:a16="http://schemas.microsoft.com/office/drawing/2014/main" id="{7096D239-EEB1-4942-BFCF-F7C97457C159}"/>
                </a:ext>
              </a:extLst>
            </p:cNvPr>
            <p:cNvGrpSpPr/>
            <p:nvPr/>
          </p:nvGrpSpPr>
          <p:grpSpPr>
            <a:xfrm>
              <a:off x="6266021" y="3429000"/>
              <a:ext cx="1084473" cy="600075"/>
              <a:chOff x="8012777" y="3429000"/>
              <a:chExt cx="1196893" cy="662281"/>
            </a:xfrm>
          </p:grpSpPr>
          <p:sp>
            <p:nvSpPr>
              <p:cNvPr id="16" name="フリーフォーム 15">
                <a:extLst>
                  <a:ext uri="{FF2B5EF4-FFF2-40B4-BE49-F238E27FC236}">
                    <a16:creationId xmlns:a16="http://schemas.microsoft.com/office/drawing/2014/main" id="{80A42547-8559-F944-ACE0-080C8F74B3B2}"/>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A053B2F-8BA9-804E-BE3D-5C9B1A1F734D}"/>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2" name="グループ化 11">
              <a:extLst>
                <a:ext uri="{FF2B5EF4-FFF2-40B4-BE49-F238E27FC236}">
                  <a16:creationId xmlns:a16="http://schemas.microsoft.com/office/drawing/2014/main" id="{FC1D19E6-ACD1-4547-82E5-938E831EB984}"/>
                </a:ext>
              </a:extLst>
            </p:cNvPr>
            <p:cNvGrpSpPr/>
            <p:nvPr/>
          </p:nvGrpSpPr>
          <p:grpSpPr>
            <a:xfrm>
              <a:off x="8779357" y="3429000"/>
              <a:ext cx="1084471" cy="600075"/>
              <a:chOff x="8012777" y="3429000"/>
              <a:chExt cx="1196893" cy="662281"/>
            </a:xfrm>
          </p:grpSpPr>
          <p:sp>
            <p:nvSpPr>
              <p:cNvPr id="14" name="フリーフォーム 13">
                <a:extLst>
                  <a:ext uri="{FF2B5EF4-FFF2-40B4-BE49-F238E27FC236}">
                    <a16:creationId xmlns:a16="http://schemas.microsoft.com/office/drawing/2014/main" id="{4C2E0C92-0556-7D49-98AE-F1C70325B117}"/>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E5F7F8E-0B5E-C548-8636-4E9FB63CF6B1}"/>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13" name="テキスト ボックス 12">
              <a:extLst>
                <a:ext uri="{FF2B5EF4-FFF2-40B4-BE49-F238E27FC236}">
                  <a16:creationId xmlns:a16="http://schemas.microsoft.com/office/drawing/2014/main" id="{2DADF63B-67EF-D844-A9D0-F3D50CFD9877}"/>
                </a:ext>
              </a:extLst>
            </p:cNvPr>
            <p:cNvSpPr txBox="1"/>
            <p:nvPr/>
          </p:nvSpPr>
          <p:spPr>
            <a:xfrm>
              <a:off x="10049080" y="3607434"/>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grpSp>
        <p:nvGrpSpPr>
          <p:cNvPr id="26" name="グループ化 25">
            <a:extLst>
              <a:ext uri="{FF2B5EF4-FFF2-40B4-BE49-F238E27FC236}">
                <a16:creationId xmlns:a16="http://schemas.microsoft.com/office/drawing/2014/main" id="{E95E1FC8-7FAA-0B47-8D24-C9B276F3D6E2}"/>
              </a:ext>
            </a:extLst>
          </p:cNvPr>
          <p:cNvGrpSpPr/>
          <p:nvPr/>
        </p:nvGrpSpPr>
        <p:grpSpPr>
          <a:xfrm>
            <a:off x="1716216" y="5698678"/>
            <a:ext cx="8997807" cy="600075"/>
            <a:chOff x="1614615" y="5046919"/>
            <a:chExt cx="8997807" cy="600075"/>
          </a:xfrm>
        </p:grpSpPr>
        <p:grpSp>
          <p:nvGrpSpPr>
            <p:cNvPr id="27" name="グループ化 26">
              <a:extLst>
                <a:ext uri="{FF2B5EF4-FFF2-40B4-BE49-F238E27FC236}">
                  <a16:creationId xmlns:a16="http://schemas.microsoft.com/office/drawing/2014/main" id="{B8999021-4C12-174C-ABED-040EE9CFD079}"/>
                </a:ext>
              </a:extLst>
            </p:cNvPr>
            <p:cNvGrpSpPr/>
            <p:nvPr/>
          </p:nvGrpSpPr>
          <p:grpSpPr>
            <a:xfrm>
              <a:off x="1614615" y="5046919"/>
              <a:ext cx="1084473" cy="600075"/>
              <a:chOff x="1655394" y="3432784"/>
              <a:chExt cx="1196893" cy="662281"/>
            </a:xfrm>
          </p:grpSpPr>
          <p:sp>
            <p:nvSpPr>
              <p:cNvPr id="45" name="フリーフォーム 44">
                <a:extLst>
                  <a:ext uri="{FF2B5EF4-FFF2-40B4-BE49-F238E27FC236}">
                    <a16:creationId xmlns:a16="http://schemas.microsoft.com/office/drawing/2014/main" id="{88A602DA-A2BA-1547-B547-81A589932019}"/>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5633A971-A124-9341-A6AC-11A10FA1338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28" name="グループ化 27">
              <a:extLst>
                <a:ext uri="{FF2B5EF4-FFF2-40B4-BE49-F238E27FC236}">
                  <a16:creationId xmlns:a16="http://schemas.microsoft.com/office/drawing/2014/main" id="{DEF8004F-8B67-FC49-BDFA-BBEE81853A20}"/>
                </a:ext>
              </a:extLst>
            </p:cNvPr>
            <p:cNvGrpSpPr/>
            <p:nvPr/>
          </p:nvGrpSpPr>
          <p:grpSpPr>
            <a:xfrm>
              <a:off x="7558328" y="5046919"/>
              <a:ext cx="1084473" cy="600075"/>
              <a:chOff x="8012777" y="3429000"/>
              <a:chExt cx="1196893" cy="662281"/>
            </a:xfrm>
          </p:grpSpPr>
          <p:sp>
            <p:nvSpPr>
              <p:cNvPr id="43" name="フリーフォーム 42">
                <a:extLst>
                  <a:ext uri="{FF2B5EF4-FFF2-40B4-BE49-F238E27FC236}">
                    <a16:creationId xmlns:a16="http://schemas.microsoft.com/office/drawing/2014/main" id="{65159114-BAA3-0F4B-904E-0BFC929C2F2C}"/>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6D159CC4-96E5-054F-A576-D1BEE46A72ED}"/>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29" name="テキスト ボックス 28">
              <a:extLst>
                <a:ext uri="{FF2B5EF4-FFF2-40B4-BE49-F238E27FC236}">
                  <a16:creationId xmlns:a16="http://schemas.microsoft.com/office/drawing/2014/main" id="{551735B7-B9F5-0249-857F-A071BBDAED60}"/>
                </a:ext>
              </a:extLst>
            </p:cNvPr>
            <p:cNvSpPr txBox="1"/>
            <p:nvPr/>
          </p:nvSpPr>
          <p:spPr>
            <a:xfrm>
              <a:off x="5482699" y="5237690"/>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30" name="グループ化 29">
              <a:extLst>
                <a:ext uri="{FF2B5EF4-FFF2-40B4-BE49-F238E27FC236}">
                  <a16:creationId xmlns:a16="http://schemas.microsoft.com/office/drawing/2014/main" id="{4736AD88-212F-D148-AC4A-A7E99F9D52F4}"/>
                </a:ext>
              </a:extLst>
            </p:cNvPr>
            <p:cNvGrpSpPr/>
            <p:nvPr/>
          </p:nvGrpSpPr>
          <p:grpSpPr>
            <a:xfrm>
              <a:off x="2871289" y="5046919"/>
              <a:ext cx="1084473" cy="600075"/>
              <a:chOff x="1655394" y="3432784"/>
              <a:chExt cx="1196893" cy="662281"/>
            </a:xfrm>
            <a:solidFill>
              <a:schemeClr val="bg1">
                <a:lumMod val="95000"/>
              </a:schemeClr>
            </a:solidFill>
          </p:grpSpPr>
          <p:sp>
            <p:nvSpPr>
              <p:cNvPr id="41" name="フリーフォーム 40">
                <a:extLst>
                  <a:ext uri="{FF2B5EF4-FFF2-40B4-BE49-F238E27FC236}">
                    <a16:creationId xmlns:a16="http://schemas.microsoft.com/office/drawing/2014/main" id="{170464EF-D664-2A4A-BDE4-C498FBDFD1E8}"/>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BB546DD-3D47-9348-AC4C-5F864C3D9C61}"/>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1</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1" name="グループ化 30">
              <a:extLst>
                <a:ext uri="{FF2B5EF4-FFF2-40B4-BE49-F238E27FC236}">
                  <a16:creationId xmlns:a16="http://schemas.microsoft.com/office/drawing/2014/main" id="{891D76C5-2F62-9541-89C2-62E85F1C312E}"/>
                </a:ext>
              </a:extLst>
            </p:cNvPr>
            <p:cNvGrpSpPr/>
            <p:nvPr/>
          </p:nvGrpSpPr>
          <p:grpSpPr>
            <a:xfrm>
              <a:off x="4130580" y="5046919"/>
              <a:ext cx="1084473" cy="600075"/>
              <a:chOff x="1655394" y="3432784"/>
              <a:chExt cx="1196893" cy="662281"/>
            </a:xfrm>
            <a:solidFill>
              <a:schemeClr val="bg1">
                <a:lumMod val="95000"/>
              </a:schemeClr>
            </a:solidFill>
          </p:grpSpPr>
          <p:sp>
            <p:nvSpPr>
              <p:cNvPr id="39" name="フリーフォーム 38">
                <a:extLst>
                  <a:ext uri="{FF2B5EF4-FFF2-40B4-BE49-F238E27FC236}">
                    <a16:creationId xmlns:a16="http://schemas.microsoft.com/office/drawing/2014/main" id="{E342702C-8CE7-DA47-983C-3C2DE59A06EC}"/>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1C604945-92EE-CE42-A790-29F15DCCDF5C}"/>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2</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2" name="グループ化 31">
              <a:extLst>
                <a:ext uri="{FF2B5EF4-FFF2-40B4-BE49-F238E27FC236}">
                  <a16:creationId xmlns:a16="http://schemas.microsoft.com/office/drawing/2014/main" id="{DE26D80D-0D4A-BC42-A1BB-3F6ACF9EF8E5}"/>
                </a:ext>
              </a:extLst>
            </p:cNvPr>
            <p:cNvGrpSpPr/>
            <p:nvPr/>
          </p:nvGrpSpPr>
          <p:grpSpPr>
            <a:xfrm>
              <a:off x="6301654" y="5046919"/>
              <a:ext cx="1084473" cy="600075"/>
              <a:chOff x="8012777" y="3429000"/>
              <a:chExt cx="1196893" cy="662281"/>
            </a:xfrm>
          </p:grpSpPr>
          <p:sp>
            <p:nvSpPr>
              <p:cNvPr id="37" name="フリーフォーム 36">
                <a:extLst>
                  <a:ext uri="{FF2B5EF4-FFF2-40B4-BE49-F238E27FC236}">
                    <a16:creationId xmlns:a16="http://schemas.microsoft.com/office/drawing/2014/main" id="{6FF4FB5D-7B11-6E44-BBAD-D08CDD48926B}"/>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0523066-C4A6-E64A-A505-06E154DE5F91}"/>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33" name="グループ化 32">
              <a:extLst>
                <a:ext uri="{FF2B5EF4-FFF2-40B4-BE49-F238E27FC236}">
                  <a16:creationId xmlns:a16="http://schemas.microsoft.com/office/drawing/2014/main" id="{CC6F0255-B877-1448-AF6E-21C943107A9B}"/>
                </a:ext>
              </a:extLst>
            </p:cNvPr>
            <p:cNvGrpSpPr/>
            <p:nvPr/>
          </p:nvGrpSpPr>
          <p:grpSpPr>
            <a:xfrm>
              <a:off x="8814990" y="5046919"/>
              <a:ext cx="1084471" cy="600075"/>
              <a:chOff x="8012777" y="3429000"/>
              <a:chExt cx="1196893" cy="662281"/>
            </a:xfrm>
          </p:grpSpPr>
          <p:sp>
            <p:nvSpPr>
              <p:cNvPr id="35" name="フリーフォーム 34">
                <a:extLst>
                  <a:ext uri="{FF2B5EF4-FFF2-40B4-BE49-F238E27FC236}">
                    <a16:creationId xmlns:a16="http://schemas.microsoft.com/office/drawing/2014/main" id="{F4168DCD-2FAA-D446-A24D-066AE00BBCF0}"/>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29B4E2C-7055-904F-A317-9F3C33F93B2D}"/>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34" name="テキスト ボックス 33">
              <a:extLst>
                <a:ext uri="{FF2B5EF4-FFF2-40B4-BE49-F238E27FC236}">
                  <a16:creationId xmlns:a16="http://schemas.microsoft.com/office/drawing/2014/main" id="{36FB166C-1E36-2348-86A8-ACFBF0DF0738}"/>
                </a:ext>
              </a:extLst>
            </p:cNvPr>
            <p:cNvSpPr txBox="1"/>
            <p:nvPr/>
          </p:nvSpPr>
          <p:spPr>
            <a:xfrm>
              <a:off x="10084713" y="522535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47" name="テキスト ボックス 46">
            <a:extLst>
              <a:ext uri="{FF2B5EF4-FFF2-40B4-BE49-F238E27FC236}">
                <a16:creationId xmlns:a16="http://schemas.microsoft.com/office/drawing/2014/main" id="{2ACF2144-A02D-0546-BEF3-ABB93E7B61CB}"/>
              </a:ext>
            </a:extLst>
          </p:cNvPr>
          <p:cNvSpPr txBox="1"/>
          <p:nvPr/>
        </p:nvSpPr>
        <p:spPr>
          <a:xfrm>
            <a:off x="1059610" y="3844554"/>
            <a:ext cx="1328441" cy="400110"/>
          </a:xfrm>
          <a:prstGeom prst="rect">
            <a:avLst/>
          </a:prstGeom>
          <a:noFill/>
        </p:spPr>
        <p:txBody>
          <a:bodyPr wrap="none" rtlCol="0">
            <a:spAutoFit/>
          </a:bodyPr>
          <a:lstStyle/>
          <a:p>
            <a:r>
              <a:rPr kumimoji="1" lang="en-US" altLang="ja-JP" sz="2000" b="1" dirty="0"/>
              <a:t>Simulation</a:t>
            </a:r>
            <a:endParaRPr kumimoji="1" lang="ja-JP" altLang="en-US" sz="2000" b="1"/>
          </a:p>
        </p:txBody>
      </p:sp>
      <p:sp>
        <p:nvSpPr>
          <p:cNvPr id="48" name="テキスト ボックス 47">
            <a:extLst>
              <a:ext uri="{FF2B5EF4-FFF2-40B4-BE49-F238E27FC236}">
                <a16:creationId xmlns:a16="http://schemas.microsoft.com/office/drawing/2014/main" id="{67DDBF4A-78CB-7A40-B361-FA7D75086F69}"/>
              </a:ext>
            </a:extLst>
          </p:cNvPr>
          <p:cNvSpPr txBox="1"/>
          <p:nvPr/>
        </p:nvSpPr>
        <p:spPr>
          <a:xfrm>
            <a:off x="1059610" y="5226754"/>
            <a:ext cx="1541576" cy="400110"/>
          </a:xfrm>
          <a:prstGeom prst="rect">
            <a:avLst/>
          </a:prstGeom>
          <a:noFill/>
        </p:spPr>
        <p:txBody>
          <a:bodyPr wrap="none" rtlCol="0">
            <a:spAutoFit/>
          </a:bodyPr>
          <a:lstStyle/>
          <a:p>
            <a:r>
              <a:rPr kumimoji="1" lang="en-US" altLang="ja-JP" sz="2000" b="1" dirty="0"/>
              <a:t>Visualization</a:t>
            </a:r>
            <a:endParaRPr kumimoji="1" lang="ja-JP" altLang="en-US" sz="2000" b="1"/>
          </a:p>
        </p:txBody>
      </p:sp>
    </p:spTree>
    <p:extLst>
      <p:ext uri="{BB962C8B-B14F-4D97-AF65-F5344CB8AC3E}">
        <p14:creationId xmlns:p14="http://schemas.microsoft.com/office/powerpoint/2010/main" val="133193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91CC-76BB-EE46-8C74-DB35F5559704}"/>
              </a:ext>
            </a:extLst>
          </p:cNvPr>
          <p:cNvSpPr>
            <a:spLocks noGrp="1"/>
          </p:cNvSpPr>
          <p:nvPr>
            <p:ph type="title"/>
          </p:nvPr>
        </p:nvSpPr>
        <p:spPr/>
        <p:txBody>
          <a:bodyPr/>
          <a:lstStyle/>
          <a:p>
            <a:r>
              <a:rPr lang="en-US" altLang="ja-JP" dirty="0"/>
              <a:t>Adaptive Timestep Selection for In-situ vis.</a:t>
            </a:r>
            <a:endParaRPr kumimoji="1" lang="ja-JP" altLang="en-US" dirty="0"/>
          </a:p>
        </p:txBody>
      </p:sp>
      <p:sp>
        <p:nvSpPr>
          <p:cNvPr id="3" name="コンテンツ プレースホルダー 2">
            <a:extLst>
              <a:ext uri="{FF2B5EF4-FFF2-40B4-BE49-F238E27FC236}">
                <a16:creationId xmlns:a16="http://schemas.microsoft.com/office/drawing/2014/main" id="{F2A60358-69B6-8C4C-B38E-61906A11588A}"/>
              </a:ext>
            </a:extLst>
          </p:cNvPr>
          <p:cNvSpPr>
            <a:spLocks noGrp="1"/>
          </p:cNvSpPr>
          <p:nvPr>
            <p:ph idx="1"/>
          </p:nvPr>
        </p:nvSpPr>
        <p:spPr/>
        <p:txBody>
          <a:bodyPr/>
          <a:lstStyle/>
          <a:p>
            <a:pPr marL="514350" indent="-514350">
              <a:buFont typeface="+mj-lt"/>
              <a:buAutoNum type="arabicPeriod"/>
            </a:pPr>
            <a:r>
              <a:rPr kumimoji="1" lang="en-US" altLang="ja-JP" b="1" dirty="0" err="1"/>
              <a:t>Spatio</a:t>
            </a:r>
            <a:r>
              <a:rPr kumimoji="1" lang="en-US" altLang="ja-JP" b="1" dirty="0"/>
              <a:t>-temporal variations between volumes</a:t>
            </a:r>
          </a:p>
          <a:p>
            <a:pPr marL="514350" indent="-514350">
              <a:buFont typeface="+mj-lt"/>
              <a:buAutoNum type="arabicPeriod"/>
            </a:pPr>
            <a:endParaRPr lang="en-US" altLang="ja-JP" dirty="0"/>
          </a:p>
          <a:p>
            <a:pPr marL="514350" indent="-514350">
              <a:buFont typeface="+mj-lt"/>
              <a:buAutoNum type="arabicPeriod"/>
            </a:pPr>
            <a:endParaRPr kumimoji="1"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en-US" altLang="ja-JP" b="1" dirty="0"/>
              <a:t>Adaptive timestep sampling</a:t>
            </a:r>
            <a:endParaRPr kumimoji="1" lang="ja-JP" altLang="en-US" b="1" dirty="0"/>
          </a:p>
        </p:txBody>
      </p:sp>
      <p:grpSp>
        <p:nvGrpSpPr>
          <p:cNvPr id="12" name="グループ化 11">
            <a:extLst>
              <a:ext uri="{FF2B5EF4-FFF2-40B4-BE49-F238E27FC236}">
                <a16:creationId xmlns:a16="http://schemas.microsoft.com/office/drawing/2014/main" id="{5D4B278E-12C5-BE4C-A840-8B86CCD9DA17}"/>
              </a:ext>
            </a:extLst>
          </p:cNvPr>
          <p:cNvGrpSpPr/>
          <p:nvPr/>
        </p:nvGrpSpPr>
        <p:grpSpPr>
          <a:xfrm>
            <a:off x="2832848" y="2759101"/>
            <a:ext cx="1734514" cy="959765"/>
            <a:chOff x="3330714" y="3175855"/>
            <a:chExt cx="1196893" cy="662281"/>
          </a:xfrm>
        </p:grpSpPr>
        <p:sp>
          <p:nvSpPr>
            <p:cNvPr id="4" name="フリーフォーム 3">
              <a:extLst>
                <a:ext uri="{FF2B5EF4-FFF2-40B4-BE49-F238E27FC236}">
                  <a16:creationId xmlns:a16="http://schemas.microsoft.com/office/drawing/2014/main" id="{786AE34B-4180-F44E-BD56-C9D48DC347A0}"/>
                </a:ext>
              </a:extLst>
            </p:cNvPr>
            <p:cNvSpPr/>
            <p:nvPr/>
          </p:nvSpPr>
          <p:spPr>
            <a:xfrm>
              <a:off x="3330714" y="317585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6" name="テキスト ボックス 5">
              <a:extLst>
                <a:ext uri="{FF2B5EF4-FFF2-40B4-BE49-F238E27FC236}">
                  <a16:creationId xmlns:a16="http://schemas.microsoft.com/office/drawing/2014/main" id="{F2A6F13B-4321-8246-A746-2619C7337824}"/>
                </a:ext>
              </a:extLst>
            </p:cNvPr>
            <p:cNvSpPr txBox="1"/>
            <p:nvPr/>
          </p:nvSpPr>
          <p:spPr>
            <a:xfrm>
              <a:off x="3968488" y="3349267"/>
              <a:ext cx="415026"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25000" dirty="0">
                  <a:latin typeface="Times" pitchFamily="2" charset="0"/>
                </a:rPr>
                <a:t>-1</a:t>
              </a:r>
              <a:endParaRPr kumimoji="1" lang="ja-JP" altLang="en-US" sz="2400" baseline="-25000">
                <a:latin typeface="Times" pitchFamily="2" charset="0"/>
              </a:endParaRPr>
            </a:p>
          </p:txBody>
        </p:sp>
      </p:grpSp>
      <p:grpSp>
        <p:nvGrpSpPr>
          <p:cNvPr id="13" name="グループ化 12">
            <a:extLst>
              <a:ext uri="{FF2B5EF4-FFF2-40B4-BE49-F238E27FC236}">
                <a16:creationId xmlns:a16="http://schemas.microsoft.com/office/drawing/2014/main" id="{27FAC6CE-AC5D-014A-B049-E05A67A054A7}"/>
              </a:ext>
            </a:extLst>
          </p:cNvPr>
          <p:cNvGrpSpPr/>
          <p:nvPr/>
        </p:nvGrpSpPr>
        <p:grpSpPr>
          <a:xfrm>
            <a:off x="7176922" y="2755317"/>
            <a:ext cx="1734514" cy="959765"/>
            <a:chOff x="6421022" y="3172071"/>
            <a:chExt cx="1196893" cy="662281"/>
          </a:xfrm>
        </p:grpSpPr>
        <p:sp>
          <p:nvSpPr>
            <p:cNvPr id="5" name="フリーフォーム 4">
              <a:extLst>
                <a:ext uri="{FF2B5EF4-FFF2-40B4-BE49-F238E27FC236}">
                  <a16:creationId xmlns:a16="http://schemas.microsoft.com/office/drawing/2014/main" id="{878BA427-6F79-9C4A-83BA-94A592834B41}"/>
                </a:ext>
              </a:extLst>
            </p:cNvPr>
            <p:cNvSpPr/>
            <p:nvPr/>
          </p:nvSpPr>
          <p:spPr>
            <a:xfrm>
              <a:off x="6421022" y="3172071"/>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7" name="テキスト ボックス 6">
              <a:extLst>
                <a:ext uri="{FF2B5EF4-FFF2-40B4-BE49-F238E27FC236}">
                  <a16:creationId xmlns:a16="http://schemas.microsoft.com/office/drawing/2014/main" id="{91A46CDF-DFF9-E740-ADCB-652F1D97862B}"/>
                </a:ext>
              </a:extLst>
            </p:cNvPr>
            <p:cNvSpPr txBox="1"/>
            <p:nvPr/>
          </p:nvSpPr>
          <p:spPr>
            <a:xfrm>
              <a:off x="7063660" y="3359099"/>
              <a:ext cx="296668"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endParaRPr kumimoji="1" lang="ja-JP" altLang="en-US" sz="2400" baseline="-25000">
                <a:latin typeface="Times" pitchFamily="2" charset="0"/>
              </a:endParaRPr>
            </a:p>
          </p:txBody>
        </p:sp>
      </p:grpSp>
      <p:sp>
        <p:nvSpPr>
          <p:cNvPr id="9" name="テキスト ボックス 8">
            <a:extLst>
              <a:ext uri="{FF2B5EF4-FFF2-40B4-BE49-F238E27FC236}">
                <a16:creationId xmlns:a16="http://schemas.microsoft.com/office/drawing/2014/main" id="{FE11A8B5-21CE-1F4A-9731-87F42EB5DFA7}"/>
              </a:ext>
            </a:extLst>
          </p:cNvPr>
          <p:cNvSpPr txBox="1"/>
          <p:nvPr/>
        </p:nvSpPr>
        <p:spPr>
          <a:xfrm>
            <a:off x="1910103"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0" name="上下矢印 35">
            <a:extLst>
              <a:ext uri="{FF2B5EF4-FFF2-40B4-BE49-F238E27FC236}">
                <a16:creationId xmlns:a16="http://schemas.microsoft.com/office/drawing/2014/main" id="{00313AEC-4B70-2B4F-9046-E5270540E09F}"/>
              </a:ext>
            </a:extLst>
          </p:cNvPr>
          <p:cNvSpPr/>
          <p:nvPr/>
        </p:nvSpPr>
        <p:spPr>
          <a:xfrm rot="16200000">
            <a:off x="5658640" y="2465735"/>
            <a:ext cx="272873" cy="151948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ボックス 10">
            <a:extLst>
              <a:ext uri="{FF2B5EF4-FFF2-40B4-BE49-F238E27FC236}">
                <a16:creationId xmlns:a16="http://schemas.microsoft.com/office/drawing/2014/main" id="{E9CBA3D9-95C6-8348-83B9-4D33013A8E48}"/>
              </a:ext>
            </a:extLst>
          </p:cNvPr>
          <p:cNvSpPr txBox="1"/>
          <p:nvPr/>
        </p:nvSpPr>
        <p:spPr>
          <a:xfrm>
            <a:off x="5235725" y="3374478"/>
            <a:ext cx="1118703" cy="369332"/>
          </a:xfrm>
          <a:prstGeom prst="rect">
            <a:avLst/>
          </a:prstGeom>
          <a:noFill/>
        </p:spPr>
        <p:txBody>
          <a:bodyPr wrap="none" rtlCol="0">
            <a:spAutoFit/>
          </a:bodyPr>
          <a:lstStyle/>
          <a:p>
            <a:pPr algn="ctr"/>
            <a:r>
              <a:rPr kumimoji="1" lang="en-US" altLang="ja-JP" dirty="0"/>
              <a:t>Variations</a:t>
            </a:r>
            <a:endParaRPr kumimoji="1" lang="ja-JP" altLang="en-US"/>
          </a:p>
        </p:txBody>
      </p:sp>
      <p:sp>
        <p:nvSpPr>
          <p:cNvPr id="14" name="テキスト ボックス 13">
            <a:extLst>
              <a:ext uri="{FF2B5EF4-FFF2-40B4-BE49-F238E27FC236}">
                <a16:creationId xmlns:a16="http://schemas.microsoft.com/office/drawing/2014/main" id="{503A2D6B-4660-7A4D-9A5D-2C151633E56A}"/>
              </a:ext>
            </a:extLst>
          </p:cNvPr>
          <p:cNvSpPr txBox="1"/>
          <p:nvPr/>
        </p:nvSpPr>
        <p:spPr>
          <a:xfrm>
            <a:off x="9221192"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5" name="テキスト ボックス 14">
            <a:extLst>
              <a:ext uri="{FF2B5EF4-FFF2-40B4-BE49-F238E27FC236}">
                <a16:creationId xmlns:a16="http://schemas.microsoft.com/office/drawing/2014/main" id="{DCD98AB1-D614-1747-AE2A-59554CB06C9F}"/>
              </a:ext>
            </a:extLst>
          </p:cNvPr>
          <p:cNvSpPr txBox="1"/>
          <p:nvPr/>
        </p:nvSpPr>
        <p:spPr>
          <a:xfrm>
            <a:off x="7229804" y="6092161"/>
            <a:ext cx="68345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dirty="0">
              <a:latin typeface="Times" pitchFamily="2" charset="0"/>
            </a:endParaRPr>
          </a:p>
        </p:txBody>
      </p:sp>
      <p:grpSp>
        <p:nvGrpSpPr>
          <p:cNvPr id="16" name="グループ化 15">
            <a:extLst>
              <a:ext uri="{FF2B5EF4-FFF2-40B4-BE49-F238E27FC236}">
                <a16:creationId xmlns:a16="http://schemas.microsoft.com/office/drawing/2014/main" id="{D429FFB7-FBEE-C949-8A8A-E6E97680BDE2}"/>
              </a:ext>
            </a:extLst>
          </p:cNvPr>
          <p:cNvGrpSpPr/>
          <p:nvPr/>
        </p:nvGrpSpPr>
        <p:grpSpPr>
          <a:xfrm>
            <a:off x="1969304" y="5815291"/>
            <a:ext cx="5861721" cy="193640"/>
            <a:chOff x="2381131" y="5326462"/>
            <a:chExt cx="5861721" cy="193640"/>
          </a:xfrm>
        </p:grpSpPr>
        <p:cxnSp>
          <p:nvCxnSpPr>
            <p:cNvPr id="17" name="直線矢印コネクタ 16">
              <a:extLst>
                <a:ext uri="{FF2B5EF4-FFF2-40B4-BE49-F238E27FC236}">
                  <a16:creationId xmlns:a16="http://schemas.microsoft.com/office/drawing/2014/main" id="{17705A4C-F13C-164E-AF93-C94EB49DA2EE}"/>
                </a:ext>
              </a:extLst>
            </p:cNvPr>
            <p:cNvCxnSpPr>
              <a:cxnSpLocks/>
            </p:cNvCxnSpPr>
            <p:nvPr/>
          </p:nvCxnSpPr>
          <p:spPr>
            <a:xfrm>
              <a:off x="2381131" y="5439829"/>
              <a:ext cx="586172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円/楕円 17">
              <a:extLst>
                <a:ext uri="{FF2B5EF4-FFF2-40B4-BE49-F238E27FC236}">
                  <a16:creationId xmlns:a16="http://schemas.microsoft.com/office/drawing/2014/main" id="{B9EFF87F-D7D0-8F4F-8CA2-2076605BAD36}"/>
                </a:ext>
              </a:extLst>
            </p:cNvPr>
            <p:cNvSpPr/>
            <p:nvPr/>
          </p:nvSpPr>
          <p:spPr>
            <a:xfrm>
              <a:off x="253664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972C4CC-8206-7943-84AB-B0576FA08F1B}"/>
                </a:ext>
              </a:extLst>
            </p:cNvPr>
            <p:cNvSpPr/>
            <p:nvPr/>
          </p:nvSpPr>
          <p:spPr>
            <a:xfrm>
              <a:off x="2808316"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E10D48A-1A65-7E49-B9CD-FF40C56D4074}"/>
                </a:ext>
              </a:extLst>
            </p:cNvPr>
            <p:cNvSpPr/>
            <p:nvPr/>
          </p:nvSpPr>
          <p:spPr>
            <a:xfrm>
              <a:off x="307998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BBFDC9B-D103-5445-9FFB-D314550A34D0}"/>
                </a:ext>
              </a:extLst>
            </p:cNvPr>
            <p:cNvSpPr/>
            <p:nvPr/>
          </p:nvSpPr>
          <p:spPr>
            <a:xfrm>
              <a:off x="335165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39C4AD53-95CB-7146-B411-AEF02CC2CA07}"/>
                </a:ext>
              </a:extLst>
            </p:cNvPr>
            <p:cNvSpPr/>
            <p:nvPr/>
          </p:nvSpPr>
          <p:spPr>
            <a:xfrm>
              <a:off x="3623320"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4B0D49F-4163-F242-AB16-5D9E8A3DE46E}"/>
                </a:ext>
              </a:extLst>
            </p:cNvPr>
            <p:cNvSpPr/>
            <p:nvPr/>
          </p:nvSpPr>
          <p:spPr>
            <a:xfrm>
              <a:off x="3894988"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C9E494AD-8FCF-9D48-936A-088BA247F0D1}"/>
                </a:ext>
              </a:extLst>
            </p:cNvPr>
            <p:cNvSpPr/>
            <p:nvPr/>
          </p:nvSpPr>
          <p:spPr>
            <a:xfrm>
              <a:off x="416665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22B4CA2A-E1E4-024F-ABCD-C9F7DB48C594}"/>
                </a:ext>
              </a:extLst>
            </p:cNvPr>
            <p:cNvSpPr/>
            <p:nvPr/>
          </p:nvSpPr>
          <p:spPr>
            <a:xfrm>
              <a:off x="443832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D4C6C28-5C51-4D4E-9459-548734A43CC4}"/>
                </a:ext>
              </a:extLst>
            </p:cNvPr>
            <p:cNvSpPr/>
            <p:nvPr/>
          </p:nvSpPr>
          <p:spPr>
            <a:xfrm>
              <a:off x="4709992"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F5DC546-C074-CF4E-94C2-290047ED0750}"/>
                </a:ext>
              </a:extLst>
            </p:cNvPr>
            <p:cNvSpPr/>
            <p:nvPr/>
          </p:nvSpPr>
          <p:spPr>
            <a:xfrm>
              <a:off x="498166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3C78C3A1-00A6-AC4E-AAB4-91AF88A35988}"/>
                </a:ext>
              </a:extLst>
            </p:cNvPr>
            <p:cNvSpPr/>
            <p:nvPr/>
          </p:nvSpPr>
          <p:spPr>
            <a:xfrm>
              <a:off x="525332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EB1190E8-D0D9-1745-810E-B462C5C306B0}"/>
                </a:ext>
              </a:extLst>
            </p:cNvPr>
            <p:cNvSpPr/>
            <p:nvPr/>
          </p:nvSpPr>
          <p:spPr>
            <a:xfrm>
              <a:off x="552499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8D6D1FF8-22AA-D347-B102-C462E3A2D73D}"/>
                </a:ext>
              </a:extLst>
            </p:cNvPr>
            <p:cNvSpPr/>
            <p:nvPr/>
          </p:nvSpPr>
          <p:spPr>
            <a:xfrm>
              <a:off x="579666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AC13053F-E9CA-AB41-BE58-D3D153902554}"/>
                </a:ext>
              </a:extLst>
            </p:cNvPr>
            <p:cNvSpPr/>
            <p:nvPr/>
          </p:nvSpPr>
          <p:spPr>
            <a:xfrm>
              <a:off x="606833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779D84A1-76B8-F946-A5D3-BC8B6CA1A69A}"/>
                </a:ext>
              </a:extLst>
            </p:cNvPr>
            <p:cNvSpPr/>
            <p:nvPr/>
          </p:nvSpPr>
          <p:spPr>
            <a:xfrm>
              <a:off x="634000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CB837975-80EB-DB4B-BE3D-5D3012C8B4DB}"/>
                </a:ext>
              </a:extLst>
            </p:cNvPr>
            <p:cNvSpPr/>
            <p:nvPr/>
          </p:nvSpPr>
          <p:spPr>
            <a:xfrm>
              <a:off x="661166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32AEE9E-EFAD-C64E-9F72-8C06D8DFD3DB}"/>
                </a:ext>
              </a:extLst>
            </p:cNvPr>
            <p:cNvSpPr/>
            <p:nvPr/>
          </p:nvSpPr>
          <p:spPr>
            <a:xfrm>
              <a:off x="688333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5E988624-FD09-B84C-8FD8-2627B1FC8B2C}"/>
                </a:ext>
              </a:extLst>
            </p:cNvPr>
            <p:cNvSpPr/>
            <p:nvPr/>
          </p:nvSpPr>
          <p:spPr>
            <a:xfrm>
              <a:off x="715500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EB8A3CE1-5773-9C4F-BA52-A877B324D12B}"/>
                </a:ext>
              </a:extLst>
            </p:cNvPr>
            <p:cNvSpPr/>
            <p:nvPr/>
          </p:nvSpPr>
          <p:spPr>
            <a:xfrm>
              <a:off x="742667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78C6AB0A-BAC7-8A4A-81CF-66AB5BB03415}"/>
                </a:ext>
              </a:extLst>
            </p:cNvPr>
            <p:cNvSpPr/>
            <p:nvPr/>
          </p:nvSpPr>
          <p:spPr>
            <a:xfrm>
              <a:off x="769834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42" name="直線矢印コネクタ 41">
            <a:extLst>
              <a:ext uri="{FF2B5EF4-FFF2-40B4-BE49-F238E27FC236}">
                <a16:creationId xmlns:a16="http://schemas.microsoft.com/office/drawing/2014/main" id="{0E775C79-4682-B74C-87D3-3790F75FF219}"/>
              </a:ext>
            </a:extLst>
          </p:cNvPr>
          <p:cNvCxnSpPr/>
          <p:nvPr/>
        </p:nvCxnSpPr>
        <p:spPr>
          <a:xfrm>
            <a:off x="2134217" y="5564411"/>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F8C1323-F866-1A48-9DBE-44CE1C423742}"/>
              </a:ext>
            </a:extLst>
          </p:cNvPr>
          <p:cNvSpPr txBox="1"/>
          <p:nvPr/>
        </p:nvSpPr>
        <p:spPr>
          <a:xfrm>
            <a:off x="2599654" y="5192537"/>
            <a:ext cx="1669047" cy="369332"/>
          </a:xfrm>
          <a:prstGeom prst="rect">
            <a:avLst/>
          </a:prstGeom>
          <a:noFill/>
        </p:spPr>
        <p:txBody>
          <a:bodyPr wrap="none" rtlCol="0">
            <a:spAutoFit/>
          </a:bodyPr>
          <a:lstStyle/>
          <a:p>
            <a:r>
              <a:rPr kumimoji="1" lang="en-US" altLang="ja-JP" dirty="0"/>
              <a:t>Not important</a:t>
            </a:r>
            <a:endParaRPr kumimoji="1" lang="ja-JP" altLang="en-US"/>
          </a:p>
        </p:txBody>
      </p:sp>
      <p:cxnSp>
        <p:nvCxnSpPr>
          <p:cNvPr id="44" name="直線矢印コネクタ 43">
            <a:extLst>
              <a:ext uri="{FF2B5EF4-FFF2-40B4-BE49-F238E27FC236}">
                <a16:creationId xmlns:a16="http://schemas.microsoft.com/office/drawing/2014/main" id="{7FC7AD22-5738-A64E-8266-0D81EFD54132}"/>
              </a:ext>
            </a:extLst>
          </p:cNvPr>
          <p:cNvCxnSpPr/>
          <p:nvPr/>
        </p:nvCxnSpPr>
        <p:spPr>
          <a:xfrm>
            <a:off x="4907761" y="5568493"/>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749748B-9140-B74F-A0FF-24F73A92A474}"/>
              </a:ext>
            </a:extLst>
          </p:cNvPr>
          <p:cNvSpPr txBox="1"/>
          <p:nvPr/>
        </p:nvSpPr>
        <p:spPr>
          <a:xfrm>
            <a:off x="5587333" y="5196450"/>
            <a:ext cx="1225015" cy="369332"/>
          </a:xfrm>
          <a:prstGeom prst="rect">
            <a:avLst/>
          </a:prstGeom>
          <a:noFill/>
        </p:spPr>
        <p:txBody>
          <a:bodyPr wrap="none" rtlCol="0">
            <a:spAutoFit/>
          </a:bodyPr>
          <a:lstStyle/>
          <a:p>
            <a:r>
              <a:rPr lang="en-US" altLang="ja-JP" dirty="0"/>
              <a:t>I</a:t>
            </a:r>
            <a:r>
              <a:rPr kumimoji="1" lang="en-US" altLang="ja-JP" dirty="0"/>
              <a:t>mportant</a:t>
            </a:r>
            <a:endParaRPr kumimoji="1" lang="ja-JP" altLang="en-US"/>
          </a:p>
        </p:txBody>
      </p:sp>
      <p:grpSp>
        <p:nvGrpSpPr>
          <p:cNvPr id="8" name="グループ化 7">
            <a:extLst>
              <a:ext uri="{FF2B5EF4-FFF2-40B4-BE49-F238E27FC236}">
                <a16:creationId xmlns:a16="http://schemas.microsoft.com/office/drawing/2014/main" id="{D582CB2C-845F-444B-90B9-FA4B03B50D57}"/>
              </a:ext>
            </a:extLst>
          </p:cNvPr>
          <p:cNvGrpSpPr/>
          <p:nvPr/>
        </p:nvGrpSpPr>
        <p:grpSpPr>
          <a:xfrm>
            <a:off x="8282896" y="5460173"/>
            <a:ext cx="1355555" cy="1007196"/>
            <a:chOff x="9246904" y="5135747"/>
            <a:chExt cx="1355555" cy="1007196"/>
          </a:xfrm>
        </p:grpSpPr>
        <p:grpSp>
          <p:nvGrpSpPr>
            <p:cNvPr id="47" name="グループ化 46">
              <a:extLst>
                <a:ext uri="{FF2B5EF4-FFF2-40B4-BE49-F238E27FC236}">
                  <a16:creationId xmlns:a16="http://schemas.microsoft.com/office/drawing/2014/main" id="{050335EA-48C9-AC43-AA12-EFFCC08EA0C2}"/>
                </a:ext>
              </a:extLst>
            </p:cNvPr>
            <p:cNvGrpSpPr/>
            <p:nvPr/>
          </p:nvGrpSpPr>
          <p:grpSpPr>
            <a:xfrm>
              <a:off x="9358433" y="5496612"/>
              <a:ext cx="1244026" cy="646331"/>
              <a:chOff x="6165152" y="5798671"/>
              <a:chExt cx="1244026" cy="646331"/>
            </a:xfrm>
          </p:grpSpPr>
          <p:sp>
            <p:nvSpPr>
              <p:cNvPr id="48" name="円/楕円 47">
                <a:extLst>
                  <a:ext uri="{FF2B5EF4-FFF2-40B4-BE49-F238E27FC236}">
                    <a16:creationId xmlns:a16="http://schemas.microsoft.com/office/drawing/2014/main" id="{DD3C7235-C383-824E-A520-881E55203730}"/>
                  </a:ext>
                </a:extLst>
              </p:cNvPr>
              <p:cNvSpPr/>
              <p:nvPr/>
            </p:nvSpPr>
            <p:spPr>
              <a:xfrm>
                <a:off x="6165152" y="5907371"/>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FA533A85-340E-0B47-A0DE-3856AB084D27}"/>
                  </a:ext>
                </a:extLst>
              </p:cNvPr>
              <p:cNvSpPr/>
              <p:nvPr/>
            </p:nvSpPr>
            <p:spPr>
              <a:xfrm>
                <a:off x="6165470" y="6182957"/>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7872723-9129-7F42-80F5-EC7F44E4E993}"/>
                  </a:ext>
                </a:extLst>
              </p:cNvPr>
              <p:cNvSpPr txBox="1"/>
              <p:nvPr/>
            </p:nvSpPr>
            <p:spPr>
              <a:xfrm>
                <a:off x="6403775" y="5798671"/>
                <a:ext cx="1005403" cy="646331"/>
              </a:xfrm>
              <a:prstGeom prst="rect">
                <a:avLst/>
              </a:prstGeom>
              <a:noFill/>
            </p:spPr>
            <p:txBody>
              <a:bodyPr wrap="none" rtlCol="0">
                <a:spAutoFit/>
              </a:bodyPr>
              <a:lstStyle/>
              <a:p>
                <a:r>
                  <a:rPr kumimoji="1" lang="en-US" altLang="ja-JP" dirty="0"/>
                  <a:t>: Vis.</a:t>
                </a:r>
              </a:p>
              <a:p>
                <a:r>
                  <a:rPr kumimoji="1" lang="en-US" altLang="ja-JP" dirty="0"/>
                  <a:t>: Not vis.</a:t>
                </a:r>
                <a:endParaRPr kumimoji="1" lang="ja-JP" altLang="en-US" dirty="0"/>
              </a:p>
            </p:txBody>
          </p:sp>
        </p:grpSp>
        <p:sp>
          <p:nvSpPr>
            <p:cNvPr id="51" name="テキスト ボックス 50">
              <a:extLst>
                <a:ext uri="{FF2B5EF4-FFF2-40B4-BE49-F238E27FC236}">
                  <a16:creationId xmlns:a16="http://schemas.microsoft.com/office/drawing/2014/main" id="{A7587FC7-1211-7042-8939-232D63C1BF75}"/>
                </a:ext>
              </a:extLst>
            </p:cNvPr>
            <p:cNvSpPr txBox="1"/>
            <p:nvPr/>
          </p:nvSpPr>
          <p:spPr>
            <a:xfrm>
              <a:off x="9246904" y="5135747"/>
              <a:ext cx="1062535" cy="369332"/>
            </a:xfrm>
            <a:prstGeom prst="rect">
              <a:avLst/>
            </a:prstGeom>
            <a:noFill/>
          </p:spPr>
          <p:txBody>
            <a:bodyPr wrap="none" rtlCol="0">
              <a:spAutoFit/>
            </a:bodyPr>
            <a:lstStyle/>
            <a:p>
              <a:r>
                <a:rPr kumimoji="1" lang="en-US" altLang="ja-JP" b="1" dirty="0"/>
                <a:t>Timestep</a:t>
              </a:r>
              <a:endParaRPr kumimoji="1" lang="ja-JP" altLang="en-US" b="1" dirty="0"/>
            </a:p>
          </p:txBody>
        </p:sp>
      </p:grpSp>
    </p:spTree>
    <p:extLst>
      <p:ext uri="{BB962C8B-B14F-4D97-AF65-F5344CB8AC3E}">
        <p14:creationId xmlns:p14="http://schemas.microsoft.com/office/powerpoint/2010/main" val="1104662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10916-F874-E447-8C7C-46D596CE3E09}"/>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354231E4-5D5D-1C46-ACD3-9AD7EE6CC742}"/>
              </a:ext>
            </a:extLst>
          </p:cNvPr>
          <p:cNvSpPr>
            <a:spLocks noGrp="1"/>
          </p:cNvSpPr>
          <p:nvPr>
            <p:ph idx="1"/>
          </p:nvPr>
        </p:nvSpPr>
        <p:spPr/>
        <p:txBody>
          <a:bodyPr/>
          <a:lstStyle/>
          <a:p>
            <a:r>
              <a:rPr kumimoji="1" lang="en-US" altLang="ja-JP" b="1" dirty="0"/>
              <a:t>Time-varying volume dataset</a:t>
            </a:r>
            <a:endParaRPr kumimoji="1" lang="ja-JP" altLang="en-US" b="1"/>
          </a:p>
        </p:txBody>
      </p:sp>
      <p:grpSp>
        <p:nvGrpSpPr>
          <p:cNvPr id="47" name="グループ化 46">
            <a:extLst>
              <a:ext uri="{FF2B5EF4-FFF2-40B4-BE49-F238E27FC236}">
                <a16:creationId xmlns:a16="http://schemas.microsoft.com/office/drawing/2014/main" id="{1B639FD2-D745-B14F-B084-BA0BDCEB2F88}"/>
              </a:ext>
            </a:extLst>
          </p:cNvPr>
          <p:cNvGrpSpPr/>
          <p:nvPr/>
        </p:nvGrpSpPr>
        <p:grpSpPr>
          <a:xfrm>
            <a:off x="1590296" y="5686128"/>
            <a:ext cx="5548830" cy="668737"/>
            <a:chOff x="1590296" y="5088480"/>
            <a:chExt cx="5548830" cy="668737"/>
          </a:xfrm>
        </p:grpSpPr>
        <p:cxnSp>
          <p:nvCxnSpPr>
            <p:cNvPr id="4" name="直線矢印コネクタ 3">
              <a:extLst>
                <a:ext uri="{FF2B5EF4-FFF2-40B4-BE49-F238E27FC236}">
                  <a16:creationId xmlns:a16="http://schemas.microsoft.com/office/drawing/2014/main" id="{90F283AF-9C03-7246-8085-12EDFB4265D6}"/>
                </a:ext>
              </a:extLst>
            </p:cNvPr>
            <p:cNvCxnSpPr>
              <a:cxnSpLocks/>
            </p:cNvCxnSpPr>
            <p:nvPr/>
          </p:nvCxnSpPr>
          <p:spPr>
            <a:xfrm>
              <a:off x="1710884" y="5319313"/>
              <a:ext cx="459205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DE2E4689-D553-B040-AC79-A62E0F8D5F16}"/>
                </a:ext>
              </a:extLst>
            </p:cNvPr>
            <p:cNvSpPr/>
            <p:nvPr/>
          </p:nvSpPr>
          <p:spPr>
            <a:xfrm>
              <a:off x="321265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B4DA0F2D-A215-134E-B3F8-FEA095A3FB80}"/>
                </a:ext>
              </a:extLst>
            </p:cNvPr>
            <p:cNvSpPr/>
            <p:nvPr/>
          </p:nvSpPr>
          <p:spPr>
            <a:xfrm>
              <a:off x="518803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2C429F8F-097E-7544-8027-E76C81C3198F}"/>
                </a:ext>
              </a:extLst>
            </p:cNvPr>
            <p:cNvCxnSpPr/>
            <p:nvPr/>
          </p:nvCxnSpPr>
          <p:spPr>
            <a:xfrm>
              <a:off x="40081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2181EEB-B150-9649-A27A-E1DF1A55B4FE}"/>
                </a:ext>
              </a:extLst>
            </p:cNvPr>
            <p:cNvCxnSpPr/>
            <p:nvPr/>
          </p:nvCxnSpPr>
          <p:spPr>
            <a:xfrm>
              <a:off x="41605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F712F10-AD72-2D43-9376-0C3751304E5C}"/>
                </a:ext>
              </a:extLst>
            </p:cNvPr>
            <p:cNvCxnSpPr/>
            <p:nvPr/>
          </p:nvCxnSpPr>
          <p:spPr>
            <a:xfrm>
              <a:off x="43129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46206700-A561-5B4F-894F-002DF0B04D96}"/>
                </a:ext>
              </a:extLst>
            </p:cNvPr>
            <p:cNvSpPr txBox="1"/>
            <p:nvPr/>
          </p:nvSpPr>
          <p:spPr>
            <a:xfrm>
              <a:off x="6355770" y="5088480"/>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1" name="円/楕円 10">
              <a:extLst>
                <a:ext uri="{FF2B5EF4-FFF2-40B4-BE49-F238E27FC236}">
                  <a16:creationId xmlns:a16="http://schemas.microsoft.com/office/drawing/2014/main" id="{6066968E-E086-914D-8A71-7A8C5F5EC995}"/>
                </a:ext>
              </a:extLst>
            </p:cNvPr>
            <p:cNvSpPr/>
            <p:nvPr/>
          </p:nvSpPr>
          <p:spPr>
            <a:xfrm>
              <a:off x="1641037"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4C98CDBB-85D2-984B-A7CD-48ADC4F925F5}"/>
                </a:ext>
              </a:extLst>
            </p:cNvPr>
            <p:cNvCxnSpPr/>
            <p:nvPr/>
          </p:nvCxnSpPr>
          <p:spPr>
            <a:xfrm>
              <a:off x="56550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4404B557-D6FA-9344-A636-AA5F43D3320B}"/>
                </a:ext>
              </a:extLst>
            </p:cNvPr>
            <p:cNvCxnSpPr/>
            <p:nvPr/>
          </p:nvCxnSpPr>
          <p:spPr>
            <a:xfrm>
              <a:off x="58074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9B6A19B-048F-134B-9888-039AA7E1F8B1}"/>
                </a:ext>
              </a:extLst>
            </p:cNvPr>
            <p:cNvCxnSpPr/>
            <p:nvPr/>
          </p:nvCxnSpPr>
          <p:spPr>
            <a:xfrm>
              <a:off x="59598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0ACB71-113B-6E45-8EC4-1E319C6010E6}"/>
                </a:ext>
              </a:extLst>
            </p:cNvPr>
            <p:cNvSpPr txBox="1"/>
            <p:nvPr/>
          </p:nvSpPr>
          <p:spPr>
            <a:xfrm>
              <a:off x="1590296" y="5387885"/>
              <a:ext cx="301686" cy="369332"/>
            </a:xfrm>
            <a:prstGeom prst="rect">
              <a:avLst/>
            </a:prstGeom>
            <a:noFill/>
          </p:spPr>
          <p:txBody>
            <a:bodyPr wrap="none" rtlCol="0">
              <a:spAutoFit/>
            </a:bodyPr>
            <a:lstStyle/>
            <a:p>
              <a:r>
                <a:rPr kumimoji="1" lang="en-US" altLang="ja-JP" dirty="0">
                  <a:latin typeface="Times" pitchFamily="2" charset="0"/>
                </a:rPr>
                <a:t>0</a:t>
              </a:r>
              <a:endParaRPr kumimoji="1" lang="ja-JP" altLang="en-US" dirty="0">
                <a:latin typeface="Times" pitchFamily="2" charset="0"/>
              </a:endParaRPr>
            </a:p>
          </p:txBody>
        </p:sp>
        <p:sp>
          <p:nvSpPr>
            <p:cNvPr id="20" name="テキスト ボックス 19">
              <a:extLst>
                <a:ext uri="{FF2B5EF4-FFF2-40B4-BE49-F238E27FC236}">
                  <a16:creationId xmlns:a16="http://schemas.microsoft.com/office/drawing/2014/main" id="{76C6A10E-6019-BB48-90B1-2693BA4EDF96}"/>
                </a:ext>
              </a:extLst>
            </p:cNvPr>
            <p:cNvSpPr txBox="1"/>
            <p:nvPr/>
          </p:nvSpPr>
          <p:spPr>
            <a:xfrm>
              <a:off x="3168374" y="5387885"/>
              <a:ext cx="301686" cy="369332"/>
            </a:xfrm>
            <a:prstGeom prst="rect">
              <a:avLst/>
            </a:prstGeom>
            <a:noFill/>
          </p:spPr>
          <p:txBody>
            <a:bodyPr wrap="none" rtlCol="0">
              <a:spAutoFit/>
            </a:bodyPr>
            <a:lstStyle/>
            <a:p>
              <a:r>
                <a:rPr kumimoji="1" lang="en-US" altLang="ja-JP" dirty="0">
                  <a:latin typeface="Times" pitchFamily="2" charset="0"/>
                </a:rPr>
                <a:t>1</a:t>
              </a:r>
              <a:endParaRPr kumimoji="1" lang="ja-JP" altLang="en-US">
                <a:latin typeface="Times" pitchFamily="2" charset="0"/>
              </a:endParaRPr>
            </a:p>
          </p:txBody>
        </p:sp>
        <p:sp>
          <p:nvSpPr>
            <p:cNvPr id="21" name="テキスト ボックス 20">
              <a:extLst>
                <a:ext uri="{FF2B5EF4-FFF2-40B4-BE49-F238E27FC236}">
                  <a16:creationId xmlns:a16="http://schemas.microsoft.com/office/drawing/2014/main" id="{3E3CCFA2-C358-2740-B929-1F179BCD3017}"/>
                </a:ext>
              </a:extLst>
            </p:cNvPr>
            <p:cNvSpPr txBox="1"/>
            <p:nvPr/>
          </p:nvSpPr>
          <p:spPr>
            <a:xfrm>
              <a:off x="5160786" y="5387885"/>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grpSp>
        <p:nvGrpSpPr>
          <p:cNvPr id="46" name="グループ化 45">
            <a:extLst>
              <a:ext uri="{FF2B5EF4-FFF2-40B4-BE49-F238E27FC236}">
                <a16:creationId xmlns:a16="http://schemas.microsoft.com/office/drawing/2014/main" id="{C3837256-EAD4-9D47-9645-33CA515C681F}"/>
              </a:ext>
            </a:extLst>
          </p:cNvPr>
          <p:cNvGrpSpPr/>
          <p:nvPr/>
        </p:nvGrpSpPr>
        <p:grpSpPr>
          <a:xfrm>
            <a:off x="1053054" y="4659355"/>
            <a:ext cx="5289728" cy="670496"/>
            <a:chOff x="1053054" y="3513863"/>
            <a:chExt cx="5289728" cy="670496"/>
          </a:xfrm>
        </p:grpSpPr>
        <p:sp>
          <p:nvSpPr>
            <p:cNvPr id="15" name="フリーフォーム 14">
              <a:extLst>
                <a:ext uri="{FF2B5EF4-FFF2-40B4-BE49-F238E27FC236}">
                  <a16:creationId xmlns:a16="http://schemas.microsoft.com/office/drawing/2014/main" id="{D4C021C5-6AC9-DE4D-B58B-D20EDDB99374}"/>
                </a:ext>
              </a:extLst>
            </p:cNvPr>
            <p:cNvSpPr/>
            <p:nvPr/>
          </p:nvSpPr>
          <p:spPr>
            <a:xfrm>
              <a:off x="1053054" y="3522078"/>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3B7E2D98-EB7D-F648-B222-D62E05AB496D}"/>
                </a:ext>
              </a:extLst>
            </p:cNvPr>
            <p:cNvSpPr/>
            <p:nvPr/>
          </p:nvSpPr>
          <p:spPr>
            <a:xfrm>
              <a:off x="2460338" y="351829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16D5DF8B-5F32-2648-90F2-9FA1CF7439BC}"/>
                </a:ext>
              </a:extLst>
            </p:cNvPr>
            <p:cNvSpPr txBox="1"/>
            <p:nvPr/>
          </p:nvSpPr>
          <p:spPr>
            <a:xfrm>
              <a:off x="1690828" y="3668057"/>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0</a:t>
              </a:r>
              <a:endParaRPr kumimoji="1" lang="ja-JP" altLang="en-US" sz="2000" baseline="-25000">
                <a:latin typeface="Times" pitchFamily="2" charset="0"/>
              </a:endParaRPr>
            </a:p>
          </p:txBody>
        </p:sp>
        <p:sp>
          <p:nvSpPr>
            <p:cNvPr id="18" name="テキスト ボックス 17">
              <a:extLst>
                <a:ext uri="{FF2B5EF4-FFF2-40B4-BE49-F238E27FC236}">
                  <a16:creationId xmlns:a16="http://schemas.microsoft.com/office/drawing/2014/main" id="{2C8A09F4-D713-914D-9C13-990CDC8DF60F}"/>
                </a:ext>
              </a:extLst>
            </p:cNvPr>
            <p:cNvSpPr txBox="1"/>
            <p:nvPr/>
          </p:nvSpPr>
          <p:spPr>
            <a:xfrm>
              <a:off x="3102976" y="3677889"/>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1</a:t>
              </a:r>
              <a:endParaRPr kumimoji="1" lang="ja-JP" altLang="en-US" sz="2000" baseline="-25000">
                <a:latin typeface="Times" pitchFamily="2" charset="0"/>
              </a:endParaRPr>
            </a:p>
          </p:txBody>
        </p:sp>
        <p:sp>
          <p:nvSpPr>
            <p:cNvPr id="22" name="フリーフォーム 21">
              <a:extLst>
                <a:ext uri="{FF2B5EF4-FFF2-40B4-BE49-F238E27FC236}">
                  <a16:creationId xmlns:a16="http://schemas.microsoft.com/office/drawing/2014/main" id="{63476F7E-39D8-5444-8981-43CE4C07071D}"/>
                </a:ext>
              </a:extLst>
            </p:cNvPr>
            <p:cNvSpPr/>
            <p:nvPr/>
          </p:nvSpPr>
          <p:spPr>
            <a:xfrm>
              <a:off x="4462079" y="3513863"/>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0BCF74B-3D63-8D48-B483-C05F86FFDE5A}"/>
                </a:ext>
              </a:extLst>
            </p:cNvPr>
            <p:cNvSpPr txBox="1"/>
            <p:nvPr/>
          </p:nvSpPr>
          <p:spPr>
            <a:xfrm>
              <a:off x="5104717" y="3673458"/>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sp>
          <p:nvSpPr>
            <p:cNvPr id="24" name="テキスト ボックス 23">
              <a:extLst>
                <a:ext uri="{FF2B5EF4-FFF2-40B4-BE49-F238E27FC236}">
                  <a16:creationId xmlns:a16="http://schemas.microsoft.com/office/drawing/2014/main" id="{526B82D7-BC6E-784B-ABA8-30D568FE6031}"/>
                </a:ext>
              </a:extLst>
            </p:cNvPr>
            <p:cNvSpPr txBox="1"/>
            <p:nvPr/>
          </p:nvSpPr>
          <p:spPr>
            <a:xfrm>
              <a:off x="3781404" y="373501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sp>
          <p:nvSpPr>
            <p:cNvPr id="25" name="テキスト ボックス 24">
              <a:extLst>
                <a:ext uri="{FF2B5EF4-FFF2-40B4-BE49-F238E27FC236}">
                  <a16:creationId xmlns:a16="http://schemas.microsoft.com/office/drawing/2014/main" id="{CFFB2540-95BE-1F4A-BD04-DD5A2B10F5BA}"/>
                </a:ext>
              </a:extLst>
            </p:cNvPr>
            <p:cNvSpPr txBox="1"/>
            <p:nvPr/>
          </p:nvSpPr>
          <p:spPr>
            <a:xfrm>
              <a:off x="5815073" y="36992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26" name="テキスト ボックス 25">
            <a:extLst>
              <a:ext uri="{FF2B5EF4-FFF2-40B4-BE49-F238E27FC236}">
                <a16:creationId xmlns:a16="http://schemas.microsoft.com/office/drawing/2014/main" id="{6B48B6F3-977D-E74D-BAF7-773EB32433A3}"/>
              </a:ext>
            </a:extLst>
          </p:cNvPr>
          <p:cNvSpPr txBox="1"/>
          <p:nvPr/>
        </p:nvSpPr>
        <p:spPr>
          <a:xfrm>
            <a:off x="7402729" y="4160742"/>
            <a:ext cx="3942105" cy="461665"/>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i="1" dirty="0">
                <a:latin typeface="Times" pitchFamily="2" charset="0"/>
              </a:rPr>
              <a:t> </a:t>
            </a:r>
            <a:r>
              <a:rPr kumimoji="1" lang="en-US" altLang="ja-JP" sz="2400" dirty="0">
                <a:latin typeface="Times" pitchFamily="2" charset="0"/>
              </a:rPr>
              <a:t>= {</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1</a:t>
            </a:r>
            <a:r>
              <a:rPr kumimoji="1" lang="en-US" altLang="ja-JP" sz="2400" dirty="0">
                <a:latin typeface="Times" pitchFamily="2" charset="0"/>
              </a:rPr>
              <a:t>,</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2</a:t>
            </a:r>
            <a:r>
              <a:rPr kumimoji="1" lang="en-US" altLang="ja-JP" sz="2400" dirty="0">
                <a:latin typeface="Times" pitchFamily="2" charset="0"/>
              </a:rPr>
              <a:t>, …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a:t>
            </a:r>
            <a:endParaRPr kumimoji="1" lang="ja-JP" altLang="en-US" sz="2400" dirty="0">
              <a:latin typeface="Times" pitchFamily="2" charset="0"/>
            </a:endParaRPr>
          </a:p>
        </p:txBody>
      </p:sp>
      <p:grpSp>
        <p:nvGrpSpPr>
          <p:cNvPr id="27" name="グループ化 26">
            <a:extLst>
              <a:ext uri="{FF2B5EF4-FFF2-40B4-BE49-F238E27FC236}">
                <a16:creationId xmlns:a16="http://schemas.microsoft.com/office/drawing/2014/main" id="{53A743CF-4BD3-4443-AAB8-CBB90743D10B}"/>
              </a:ext>
            </a:extLst>
          </p:cNvPr>
          <p:cNvGrpSpPr/>
          <p:nvPr/>
        </p:nvGrpSpPr>
        <p:grpSpPr>
          <a:xfrm>
            <a:off x="7666497" y="2164451"/>
            <a:ext cx="3296797" cy="1824228"/>
            <a:chOff x="7675463" y="3628759"/>
            <a:chExt cx="3296797" cy="1824228"/>
          </a:xfrm>
        </p:grpSpPr>
        <p:sp>
          <p:nvSpPr>
            <p:cNvPr id="28" name="フリーフォーム 27">
              <a:extLst>
                <a:ext uri="{FF2B5EF4-FFF2-40B4-BE49-F238E27FC236}">
                  <a16:creationId xmlns:a16="http://schemas.microsoft.com/office/drawing/2014/main" id="{F68CBEDB-1CB6-9646-AA1F-870E92D304D8}"/>
                </a:ext>
              </a:extLst>
            </p:cNvPr>
            <p:cNvSpPr/>
            <p:nvPr/>
          </p:nvSpPr>
          <p:spPr>
            <a:xfrm>
              <a:off x="7675463" y="3628759"/>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6563D1D8-172A-F344-8B30-0C40FB7A251F}"/>
                </a:ext>
              </a:extLst>
            </p:cNvPr>
            <p:cNvSpPr/>
            <p:nvPr/>
          </p:nvSpPr>
          <p:spPr>
            <a:xfrm>
              <a:off x="9622327" y="4181829"/>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09C0BD0D-3DE8-6948-9943-5DC6BEFD2DAC}"/>
                </a:ext>
              </a:extLst>
            </p:cNvPr>
            <p:cNvSpPr/>
            <p:nvPr/>
          </p:nvSpPr>
          <p:spPr>
            <a:xfrm>
              <a:off x="7958041" y="4500579"/>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BFD9F406-97D5-AD48-8C5D-68C190C24A3D}"/>
                </a:ext>
              </a:extLst>
            </p:cNvPr>
            <p:cNvSpPr/>
            <p:nvPr/>
          </p:nvSpPr>
          <p:spPr>
            <a:xfrm>
              <a:off x="8449938" y="4478600"/>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170A9202-7344-4F4F-A745-8514AC0B5EC5}"/>
                </a:ext>
              </a:extLst>
            </p:cNvPr>
            <p:cNvSpPr/>
            <p:nvPr/>
          </p:nvSpPr>
          <p:spPr>
            <a:xfrm>
              <a:off x="9613886" y="3721855"/>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8E4AC79F-DC74-CE49-96B4-6CFE7BCBABC1}"/>
                </a:ext>
              </a:extLst>
            </p:cNvPr>
            <p:cNvSpPr/>
            <p:nvPr/>
          </p:nvSpPr>
          <p:spPr>
            <a:xfrm>
              <a:off x="9026983" y="4614075"/>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6A78BEDC-6F30-5044-BD29-F0D9D4799BFF}"/>
                </a:ext>
              </a:extLst>
            </p:cNvPr>
            <p:cNvSpPr txBox="1"/>
            <p:nvPr/>
          </p:nvSpPr>
          <p:spPr>
            <a:xfrm>
              <a:off x="9187891" y="4546982"/>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5" name="フリーフォーム 34">
              <a:extLst>
                <a:ext uri="{FF2B5EF4-FFF2-40B4-BE49-F238E27FC236}">
                  <a16:creationId xmlns:a16="http://schemas.microsoft.com/office/drawing/2014/main" id="{BACC65C6-C43A-8043-BCC0-FFE8C65E4841}"/>
                </a:ext>
              </a:extLst>
            </p:cNvPr>
            <p:cNvSpPr/>
            <p:nvPr/>
          </p:nvSpPr>
          <p:spPr>
            <a:xfrm>
              <a:off x="10026502" y="3690268"/>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11617499-992A-F247-BC41-BCFFE6B228B0}"/>
                </a:ext>
              </a:extLst>
            </p:cNvPr>
            <p:cNvSpPr/>
            <p:nvPr/>
          </p:nvSpPr>
          <p:spPr>
            <a:xfrm>
              <a:off x="9616551" y="4175379"/>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5EBAE2AB-67F4-0D4F-AEFB-D7ED820FA4CD}"/>
                </a:ext>
              </a:extLst>
            </p:cNvPr>
            <p:cNvSpPr/>
            <p:nvPr/>
          </p:nvSpPr>
          <p:spPr>
            <a:xfrm>
              <a:off x="9754945" y="4729444"/>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090F2EC-6B66-4A4B-A47F-9E517B2AB31A}"/>
                </a:ext>
              </a:extLst>
            </p:cNvPr>
            <p:cNvSpPr txBox="1"/>
            <p:nvPr/>
          </p:nvSpPr>
          <p:spPr>
            <a:xfrm>
              <a:off x="10275789" y="423537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9" name="テキスト ボックス 38">
              <a:extLst>
                <a:ext uri="{FF2B5EF4-FFF2-40B4-BE49-F238E27FC236}">
                  <a16:creationId xmlns:a16="http://schemas.microsoft.com/office/drawing/2014/main" id="{007D0773-CF22-D84C-87C8-F38CB3A08039}"/>
                </a:ext>
              </a:extLst>
            </p:cNvPr>
            <p:cNvSpPr txBox="1"/>
            <p:nvPr/>
          </p:nvSpPr>
          <p:spPr>
            <a:xfrm>
              <a:off x="7791457" y="4673952"/>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5507C83A-37EA-4B4C-93FD-CA2C84AD2BF9}"/>
                </a:ext>
              </a:extLst>
            </p:cNvPr>
            <p:cNvSpPr txBox="1"/>
            <p:nvPr/>
          </p:nvSpPr>
          <p:spPr>
            <a:xfrm>
              <a:off x="8229160" y="4600359"/>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7EE98642-8EBF-704C-9FF8-73D8521652D4}"/>
                </a:ext>
              </a:extLst>
            </p:cNvPr>
            <p:cNvSpPr txBox="1"/>
            <p:nvPr/>
          </p:nvSpPr>
          <p:spPr>
            <a:xfrm>
              <a:off x="9736173" y="4401524"/>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0BCD5BCD-C4DD-8042-BE0E-06F799159F9F}"/>
                </a:ext>
              </a:extLst>
            </p:cNvPr>
            <p:cNvSpPr txBox="1"/>
            <p:nvPr/>
          </p:nvSpPr>
          <p:spPr>
            <a:xfrm>
              <a:off x="9602604" y="3879110"/>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3" name="テキスト ボックス 42">
              <a:extLst>
                <a:ext uri="{FF2B5EF4-FFF2-40B4-BE49-F238E27FC236}">
                  <a16:creationId xmlns:a16="http://schemas.microsoft.com/office/drawing/2014/main" id="{9922CC69-7DB5-5A48-8D92-05EAB0E62267}"/>
                </a:ext>
              </a:extLst>
            </p:cNvPr>
            <p:cNvSpPr txBox="1"/>
            <p:nvPr/>
          </p:nvSpPr>
          <p:spPr>
            <a:xfrm>
              <a:off x="9736173" y="4959528"/>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44" name="曲線コネクタ 43">
            <a:extLst>
              <a:ext uri="{FF2B5EF4-FFF2-40B4-BE49-F238E27FC236}">
                <a16:creationId xmlns:a16="http://schemas.microsoft.com/office/drawing/2014/main" id="{A345A012-FD61-7844-8C1D-43FCA057EA7F}"/>
              </a:ext>
            </a:extLst>
          </p:cNvPr>
          <p:cNvCxnSpPr>
            <a:cxnSpLocks/>
          </p:cNvCxnSpPr>
          <p:nvPr/>
        </p:nvCxnSpPr>
        <p:spPr>
          <a:xfrm rot="5400000" flipH="1" flipV="1">
            <a:off x="5824375" y="2896302"/>
            <a:ext cx="758664" cy="1925270"/>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Probability density function </a:t>
            </a:r>
            <a:r>
              <a:rPr kumimoji="1" lang="en-US" altLang="ja-JP" i="1" dirty="0">
                <a:latin typeface="Cambria Math" panose="02040503050406030204" pitchFamily="18" charset="0"/>
                <a:ea typeface="Cambria Math" panose="02040503050406030204" pitchFamily="18" charset="0"/>
              </a:rPr>
              <a:t>P</a:t>
            </a:r>
            <a:r>
              <a:rPr kumimoji="1" lang="en-US" altLang="ja-JP" b="1" dirty="0"/>
              <a:t> of each sub-volume</a:t>
            </a:r>
          </a:p>
          <a:p>
            <a:pPr lvl="1"/>
            <a:r>
              <a:rPr lang="en-US" altLang="ja-JP" dirty="0"/>
              <a:t>Kernel Density Estimation (KDE)</a:t>
            </a:r>
            <a:endParaRPr kumimoji="1" lang="ja-JP" altLang="en-US" dirty="0"/>
          </a:p>
        </p:txBody>
      </p:sp>
      <p:grpSp>
        <p:nvGrpSpPr>
          <p:cNvPr id="60" name="グループ化 59">
            <a:extLst>
              <a:ext uri="{FF2B5EF4-FFF2-40B4-BE49-F238E27FC236}">
                <a16:creationId xmlns:a16="http://schemas.microsoft.com/office/drawing/2014/main" id="{13A01274-AC10-6343-B2FC-DA4723E6465A}"/>
              </a:ext>
            </a:extLst>
          </p:cNvPr>
          <p:cNvGrpSpPr/>
          <p:nvPr/>
        </p:nvGrpSpPr>
        <p:grpSpPr>
          <a:xfrm>
            <a:off x="6618485" y="4594547"/>
            <a:ext cx="3296797" cy="1824228"/>
            <a:chOff x="4115308" y="4612113"/>
            <a:chExt cx="3296797" cy="1824228"/>
          </a:xfrm>
        </p:grpSpPr>
        <p:sp>
          <p:nvSpPr>
            <p:cNvPr id="26" name="フリーフォーム 25">
              <a:extLst>
                <a:ext uri="{FF2B5EF4-FFF2-40B4-BE49-F238E27FC236}">
                  <a16:creationId xmlns:a16="http://schemas.microsoft.com/office/drawing/2014/main" id="{390ED04A-FC41-EF41-9E24-7C15AE2A2407}"/>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7A7D41FA-6F5D-7742-9468-47DC946373A5}"/>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FDF2DAA8-1216-4E43-ADD6-7A71DF887AF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1DBF13E8-192C-0744-9BFF-9C8FA43B83C5}"/>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850A7756-3292-884E-BBBA-1219AEE184B7}"/>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005A8C46-A1C1-2A45-B960-5F7ED030E777}"/>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1ECB93-9335-D24F-A378-B363D3E7B570}"/>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3" name="フリーフォーム 32">
              <a:extLst>
                <a:ext uri="{FF2B5EF4-FFF2-40B4-BE49-F238E27FC236}">
                  <a16:creationId xmlns:a16="http://schemas.microsoft.com/office/drawing/2014/main" id="{522649D2-8B44-8646-95C5-28CDD9CF2852}"/>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E7E98A5D-8804-864A-8BB4-EE5BF4E85206}"/>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527D3E84-3F47-A943-9BEB-87A0AC5C82E8}"/>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D67938FC-11EA-C245-8766-D69C56AAEFB4}"/>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8" name="テキスト ボックス 37">
              <a:extLst>
                <a:ext uri="{FF2B5EF4-FFF2-40B4-BE49-F238E27FC236}">
                  <a16:creationId xmlns:a16="http://schemas.microsoft.com/office/drawing/2014/main" id="{9582DB19-5078-E74D-8F2F-C20D02BAA007}"/>
                </a:ext>
              </a:extLst>
            </p:cNvPr>
            <p:cNvSpPr txBox="1"/>
            <p:nvPr/>
          </p:nvSpPr>
          <p:spPr>
            <a:xfrm>
              <a:off x="4231302" y="5657306"/>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39" name="テキスト ボックス 38">
              <a:extLst>
                <a:ext uri="{FF2B5EF4-FFF2-40B4-BE49-F238E27FC236}">
                  <a16:creationId xmlns:a16="http://schemas.microsoft.com/office/drawing/2014/main" id="{46D6A942-9397-1C4C-8D70-5D0BC5A8BA98}"/>
                </a:ext>
              </a:extLst>
            </p:cNvPr>
            <p:cNvSpPr txBox="1"/>
            <p:nvPr/>
          </p:nvSpPr>
          <p:spPr>
            <a:xfrm>
              <a:off x="4669005" y="5583713"/>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0DA19AFF-4B03-CE4A-969C-9D07D945ABF9}"/>
                </a:ext>
              </a:extLst>
            </p:cNvPr>
            <p:cNvSpPr txBox="1"/>
            <p:nvPr/>
          </p:nvSpPr>
          <p:spPr>
            <a:xfrm>
              <a:off x="6176018" y="5384878"/>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FFDFB9CC-7C09-8648-80C6-ED22C3B1BD78}"/>
                </a:ext>
              </a:extLst>
            </p:cNvPr>
            <p:cNvSpPr txBox="1"/>
            <p:nvPr/>
          </p:nvSpPr>
          <p:spPr>
            <a:xfrm>
              <a:off x="6042449" y="4862464"/>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509A98BD-9288-1242-B0B7-25893B8FFDDB}"/>
                </a:ext>
              </a:extLst>
            </p:cNvPr>
            <p:cNvSpPr txBox="1"/>
            <p:nvPr/>
          </p:nvSpPr>
          <p:spPr>
            <a:xfrm>
              <a:off x="6176018" y="5942882"/>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grpSp>
        <p:nvGrpSpPr>
          <p:cNvPr id="61" name="グループ化 60">
            <a:extLst>
              <a:ext uri="{FF2B5EF4-FFF2-40B4-BE49-F238E27FC236}">
                <a16:creationId xmlns:a16="http://schemas.microsoft.com/office/drawing/2014/main" id="{48200B5C-38F4-D34A-847B-429FA8EDB60B}"/>
              </a:ext>
            </a:extLst>
          </p:cNvPr>
          <p:cNvGrpSpPr/>
          <p:nvPr/>
        </p:nvGrpSpPr>
        <p:grpSpPr>
          <a:xfrm>
            <a:off x="8803608" y="2248189"/>
            <a:ext cx="3276077" cy="1917164"/>
            <a:chOff x="8486304" y="4673622"/>
            <a:chExt cx="3276077" cy="1917164"/>
          </a:xfrm>
        </p:grpSpPr>
        <p:cxnSp>
          <p:nvCxnSpPr>
            <p:cNvPr id="43" name="直線矢印コネクタ 42">
              <a:extLst>
                <a:ext uri="{FF2B5EF4-FFF2-40B4-BE49-F238E27FC236}">
                  <a16:creationId xmlns:a16="http://schemas.microsoft.com/office/drawing/2014/main" id="{015FC9DD-DAD8-134F-BAF8-C4D3879CCB7F}"/>
                </a:ext>
              </a:extLst>
            </p:cNvPr>
            <p:cNvCxnSpPr>
              <a:cxnSpLocks/>
            </p:cNvCxnSpPr>
            <p:nvPr/>
          </p:nvCxnSpPr>
          <p:spPr>
            <a:xfrm flipV="1">
              <a:off x="8867550" y="4980256"/>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A0DD4201-AC45-0C48-8E39-1D8CD73E87C8}"/>
                </a:ext>
              </a:extLst>
            </p:cNvPr>
            <p:cNvSpPr txBox="1"/>
            <p:nvPr/>
          </p:nvSpPr>
          <p:spPr>
            <a:xfrm>
              <a:off x="9610899" y="4994322"/>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45" name="テキスト ボックス 44">
              <a:extLst>
                <a:ext uri="{FF2B5EF4-FFF2-40B4-BE49-F238E27FC236}">
                  <a16:creationId xmlns:a16="http://schemas.microsoft.com/office/drawing/2014/main" id="{A5ED4538-D560-834F-A713-4AF0EA28A92C}"/>
                </a:ext>
              </a:extLst>
            </p:cNvPr>
            <p:cNvSpPr txBox="1"/>
            <p:nvPr/>
          </p:nvSpPr>
          <p:spPr>
            <a:xfrm>
              <a:off x="11423827" y="6129121"/>
              <a:ext cx="338554" cy="461665"/>
            </a:xfrm>
            <a:prstGeom prst="rect">
              <a:avLst/>
            </a:prstGeom>
            <a:noFill/>
          </p:spPr>
          <p:txBody>
            <a:bodyPr wrap="none" rtlCol="0">
              <a:spAutoFit/>
            </a:bodyPr>
            <a:lstStyle/>
            <a:p>
              <a:r>
                <a:rPr kumimoji="1" lang="en-US" altLang="ja-JP" sz="2400" i="1" dirty="0">
                  <a:latin typeface="Times" pitchFamily="2" charset="0"/>
                </a:rPr>
                <a:t>S</a:t>
              </a:r>
              <a:endParaRPr kumimoji="1" lang="ja-JP" altLang="en-US" sz="2400" i="1" baseline="30000">
                <a:latin typeface="Times" pitchFamily="2" charset="0"/>
              </a:endParaRPr>
            </a:p>
          </p:txBody>
        </p:sp>
        <p:sp>
          <p:nvSpPr>
            <p:cNvPr id="46" name="フリーフォーム 45">
              <a:extLst>
                <a:ext uri="{FF2B5EF4-FFF2-40B4-BE49-F238E27FC236}">
                  <a16:creationId xmlns:a16="http://schemas.microsoft.com/office/drawing/2014/main" id="{73ED559D-7D87-8A46-B6DC-9158EA4D4B36}"/>
                </a:ext>
              </a:extLst>
            </p:cNvPr>
            <p:cNvSpPr/>
            <p:nvPr/>
          </p:nvSpPr>
          <p:spPr>
            <a:xfrm>
              <a:off x="9145362" y="5244812"/>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87DB97A-644B-7A4C-AC1E-328197253090}"/>
                </a:ext>
              </a:extLst>
            </p:cNvPr>
            <p:cNvSpPr/>
            <p:nvPr/>
          </p:nvSpPr>
          <p:spPr>
            <a:xfrm>
              <a:off x="9242183" y="5826583"/>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47275AA-B696-8F4D-A1D1-9C132CCD3528}"/>
                </a:ext>
              </a:extLst>
            </p:cNvPr>
            <p:cNvSpPr/>
            <p:nvPr/>
          </p:nvSpPr>
          <p:spPr>
            <a:xfrm>
              <a:off x="9415856" y="5767495"/>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CC80CA1-0C08-FD45-B886-FE3A534A73EA}"/>
                </a:ext>
              </a:extLst>
            </p:cNvPr>
            <p:cNvSpPr/>
            <p:nvPr/>
          </p:nvSpPr>
          <p:spPr>
            <a:xfrm>
              <a:off x="9589529" y="5826583"/>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E7DDF9D7-1EE4-5946-BF05-74C7810AC294}"/>
                </a:ext>
              </a:extLst>
            </p:cNvPr>
            <p:cNvSpPr/>
            <p:nvPr/>
          </p:nvSpPr>
          <p:spPr>
            <a:xfrm>
              <a:off x="10435767" y="5597429"/>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611D965-5530-F646-B693-4813B851C5FC}"/>
                </a:ext>
              </a:extLst>
            </p:cNvPr>
            <p:cNvSpPr/>
            <p:nvPr/>
          </p:nvSpPr>
          <p:spPr>
            <a:xfrm>
              <a:off x="10610806" y="5384879"/>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C132E92-8327-CE4A-B85B-1EBA02F55E41}"/>
                </a:ext>
              </a:extLst>
            </p:cNvPr>
            <p:cNvSpPr/>
            <p:nvPr/>
          </p:nvSpPr>
          <p:spPr>
            <a:xfrm>
              <a:off x="10783461" y="5495727"/>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042CE45-C866-834A-8063-112A915C1F8E}"/>
                </a:ext>
              </a:extLst>
            </p:cNvPr>
            <p:cNvCxnSpPr>
              <a:cxnSpLocks/>
            </p:cNvCxnSpPr>
            <p:nvPr/>
          </p:nvCxnSpPr>
          <p:spPr>
            <a:xfrm>
              <a:off x="8854898" y="6183114"/>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50C69705-BD2E-834C-AC0C-41AC2BEE0B66}"/>
                </a:ext>
              </a:extLst>
            </p:cNvPr>
            <p:cNvSpPr txBox="1"/>
            <p:nvPr/>
          </p:nvSpPr>
          <p:spPr>
            <a:xfrm>
              <a:off x="9845468" y="585615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dirty="0"/>
            </a:p>
          </p:txBody>
        </p:sp>
        <p:sp>
          <p:nvSpPr>
            <p:cNvPr id="55" name="テキスト ボックス 54">
              <a:extLst>
                <a:ext uri="{FF2B5EF4-FFF2-40B4-BE49-F238E27FC236}">
                  <a16:creationId xmlns:a16="http://schemas.microsoft.com/office/drawing/2014/main" id="{9A0928C6-C4F8-D048-828B-8BFA745AE36E}"/>
                </a:ext>
              </a:extLst>
            </p:cNvPr>
            <p:cNvSpPr txBox="1"/>
            <p:nvPr/>
          </p:nvSpPr>
          <p:spPr>
            <a:xfrm>
              <a:off x="8486304" y="4673622"/>
              <a:ext cx="372218" cy="461665"/>
            </a:xfrm>
            <a:prstGeom prst="rect">
              <a:avLst/>
            </a:prstGeom>
            <a:noFill/>
          </p:spPr>
          <p:txBody>
            <a:bodyPr wrap="none" rtlCol="0">
              <a:spAutoFit/>
            </a:bodyPr>
            <a:lstStyle/>
            <a:p>
              <a:r>
                <a:rPr kumimoji="1" lang="en-US" altLang="ja-JP" sz="2400" i="1" dirty="0">
                  <a:latin typeface="Times" pitchFamily="2" charset="0"/>
                </a:rPr>
                <a:t>P</a:t>
              </a:r>
              <a:endParaRPr kumimoji="1" lang="ja-JP" altLang="en-US" sz="2400" i="1" baseline="30000">
                <a:latin typeface="Times" pitchFamily="2" charset="0"/>
              </a:endParaRP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818565D-86BC-184C-AD10-0FDFB073A1BC}"/>
                  </a:ext>
                </a:extLst>
              </p:cNvPr>
              <p:cNvSpPr txBox="1"/>
              <p:nvPr/>
            </p:nvSpPr>
            <p:spPr>
              <a:xfrm>
                <a:off x="848540" y="3024549"/>
                <a:ext cx="3386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𝑠</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𝐾𝐷𝐸</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58" name="テキスト ボックス 57">
                <a:extLst>
                  <a:ext uri="{FF2B5EF4-FFF2-40B4-BE49-F238E27FC236}">
                    <a16:creationId xmlns:a16="http://schemas.microsoft.com/office/drawing/2014/main" id="{5818565D-86BC-184C-AD10-0FDFB073A1BC}"/>
                  </a:ext>
                </a:extLst>
              </p:cNvPr>
              <p:cNvSpPr txBox="1">
                <a:spLocks noRot="1" noChangeAspect="1" noMove="1" noResize="1" noEditPoints="1" noAdjustHandles="1" noChangeArrowheads="1" noChangeShapeType="1" noTextEdit="1"/>
              </p:cNvSpPr>
              <p:nvPr/>
            </p:nvSpPr>
            <p:spPr>
              <a:xfrm>
                <a:off x="848540" y="3024549"/>
                <a:ext cx="3386632" cy="430887"/>
              </a:xfrm>
              <a:prstGeom prst="rect">
                <a:avLst/>
              </a:prstGeom>
              <a:blipFill>
                <a:blip r:embed="rId5"/>
                <a:stretch>
                  <a:fillRect l="-1493" t="-2857" r="-2985" b="-31429"/>
                </a:stretch>
              </a:blipFill>
            </p:spPr>
            <p:txBody>
              <a:bodyPr/>
              <a:lstStyle/>
              <a:p>
                <a:r>
                  <a:rPr lang="ja-JP" altLang="en-US">
                    <a:noFill/>
                  </a:rPr>
                  <a:t> </a:t>
                </a:r>
              </a:p>
            </p:txBody>
          </p:sp>
        </mc:Fallback>
      </mc:AlternateContent>
      <p:cxnSp>
        <p:nvCxnSpPr>
          <p:cNvPr id="67" name="曲線コネクタ 66">
            <a:extLst>
              <a:ext uri="{FF2B5EF4-FFF2-40B4-BE49-F238E27FC236}">
                <a16:creationId xmlns:a16="http://schemas.microsoft.com/office/drawing/2014/main" id="{C46D049A-BD33-8448-916C-0BFFE64805A6}"/>
              </a:ext>
            </a:extLst>
          </p:cNvPr>
          <p:cNvCxnSpPr>
            <a:cxnSpLocks/>
            <a:stCxn id="33" idx="3"/>
          </p:cNvCxnSpPr>
          <p:nvPr/>
        </p:nvCxnSpPr>
        <p:spPr>
          <a:xfrm flipV="1">
            <a:off x="9092999" y="4015326"/>
            <a:ext cx="986371" cy="1483484"/>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91D6CF72-8A6C-C248-BABF-FF3AF3046B78}"/>
                  </a:ext>
                </a:extLst>
              </p:cNvPr>
              <p:cNvSpPr txBox="1"/>
              <p:nvPr/>
            </p:nvSpPr>
            <p:spPr>
              <a:xfrm>
                <a:off x="1915549" y="3691973"/>
                <a:ext cx="3817071" cy="1072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𝑛h</m:t>
                          </m:r>
                        </m:den>
                      </m:f>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𝑥</m:t>
                          </m:r>
                        </m:sub>
                        <m:sup/>
                        <m:e>
                          <m:r>
                            <a:rPr lang="en-US" altLang="ja-JP" sz="2800" i="1">
                              <a:latin typeface="Cambria Math" panose="02040503050406030204" pitchFamily="18" charset="0"/>
                            </a:rPr>
                            <m:t>𝐾</m:t>
                          </m:r>
                          <m:d>
                            <m:dPr>
                              <m:ctrlPr>
                                <a:rPr lang="en-US" altLang="ja-JP" sz="2800" i="1">
                                  <a:latin typeface="Cambria Math" panose="02040503050406030204" pitchFamily="18" charset="0"/>
                                </a:rPr>
                              </m:ctrlPr>
                            </m:dPr>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𝑠</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𝑉</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num>
                                <m:den>
                                  <m:r>
                                    <a:rPr lang="en-US" altLang="ja-JP" sz="2800" i="1">
                                      <a:latin typeface="Cambria Math" panose="02040503050406030204" pitchFamily="18" charset="0"/>
                                    </a:rPr>
                                    <m:t>h</m:t>
                                  </m:r>
                                </m:den>
                              </m:f>
                            </m:e>
                          </m:d>
                        </m:e>
                      </m:nary>
                    </m:oMath>
                  </m:oMathPara>
                </a14:m>
                <a:endParaRPr kumimoji="1" lang="ja-JP" altLang="en-US" sz="2800" dirty="0"/>
              </a:p>
            </p:txBody>
          </p:sp>
        </mc:Choice>
        <mc:Fallback xmlns="">
          <p:sp>
            <p:nvSpPr>
              <p:cNvPr id="71" name="テキスト ボックス 70">
                <a:extLst>
                  <a:ext uri="{FF2B5EF4-FFF2-40B4-BE49-F238E27FC236}">
                    <a16:creationId xmlns:a16="http://schemas.microsoft.com/office/drawing/2014/main" id="{91D6CF72-8A6C-C248-BABF-FF3AF3046B78}"/>
                  </a:ext>
                </a:extLst>
              </p:cNvPr>
              <p:cNvSpPr txBox="1">
                <a:spLocks noRot="1" noChangeAspect="1" noMove="1" noResize="1" noEditPoints="1" noAdjustHandles="1" noChangeArrowheads="1" noChangeShapeType="1" noTextEdit="1"/>
              </p:cNvSpPr>
              <p:nvPr/>
            </p:nvSpPr>
            <p:spPr>
              <a:xfrm>
                <a:off x="1915549" y="3691973"/>
                <a:ext cx="3817071" cy="1072858"/>
              </a:xfrm>
              <a:prstGeom prst="rect">
                <a:avLst/>
              </a:prstGeom>
              <a:blipFill>
                <a:blip r:embed="rId6"/>
                <a:stretch>
                  <a:fillRect l="-11589" t="-138372" b="-1941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41AF136-6868-3A41-AF4A-A1926480822A}"/>
                  </a:ext>
                </a:extLst>
              </p:cNvPr>
              <p:cNvSpPr txBox="1"/>
              <p:nvPr/>
            </p:nvSpPr>
            <p:spPr>
              <a:xfrm>
                <a:off x="921729" y="5241398"/>
                <a:ext cx="2833596" cy="1229439"/>
              </a:xfrm>
              <a:prstGeom prst="rect">
                <a:avLst/>
              </a:prstGeom>
              <a:noFill/>
            </p:spPr>
            <p:txBody>
              <a:bodyPr wrap="none" rtlCol="0">
                <a:spAutoFit/>
              </a:bodyPr>
              <a:lstStyle/>
              <a:p>
                <a14:m>
                  <m:oMath xmlns:m="http://schemas.openxmlformats.org/officeDocument/2006/math">
                    <m:r>
                      <a:rPr lang="en-US" altLang="ja-JP" i="1" smtClean="0">
                        <a:latin typeface="Cambria Math" panose="02040503050406030204" pitchFamily="18" charset="0"/>
                      </a:rPr>
                      <m:t>𝑥</m:t>
                    </m:r>
                    <m:r>
                      <a:rPr lang="en-US" altLang="ja-JP" i="1" smtClean="0">
                        <a:latin typeface="Cambria Math" panose="02040503050406030204" pitchFamily="18" charset="0"/>
                      </a:rPr>
                      <m:t> </m:t>
                    </m:r>
                  </m:oMath>
                </a14:m>
                <a:r>
                  <a:rPr lang="en-US" altLang="ja-JP" dirty="0"/>
                  <a:t>: position</a:t>
                </a:r>
              </a:p>
              <a:p>
                <a14:m>
                  <m:oMath xmlns:m="http://schemas.openxmlformats.org/officeDocument/2006/math">
                    <m:r>
                      <a:rPr lang="en-US" altLang="ja-JP" i="1">
                        <a:latin typeface="Cambria Math" panose="02040503050406030204" pitchFamily="18" charset="0"/>
                      </a:rPr>
                      <m:t>𝑠</m:t>
                    </m:r>
                    <m:r>
                      <a:rPr lang="en-US" altLang="ja-JP" i="1">
                        <a:latin typeface="Cambria Math" panose="02040503050406030204" pitchFamily="18" charset="0"/>
                      </a:rPr>
                      <m:t> </m:t>
                    </m:r>
                  </m:oMath>
                </a14:m>
                <a:r>
                  <a:rPr kumimoji="1" lang="en-US" altLang="ja-JP" dirty="0"/>
                  <a:t>: scalar data</a:t>
                </a:r>
              </a:p>
              <a:p>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 </m:t>
                    </m:r>
                  </m:oMath>
                </a14:m>
                <a:r>
                  <a:rPr lang="en-US" altLang="ja-JP" dirty="0"/>
                  <a:t>: number of scalar data</a:t>
                </a:r>
              </a:p>
              <a:p>
                <a14:m>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 </m:t>
                    </m:r>
                  </m:oMath>
                </a14:m>
                <a:r>
                  <a:rPr kumimoji="1" lang="en-US" altLang="ja-JP" dirty="0"/>
                  <a:t>: bandwidth </a:t>
                </a:r>
                <a14:m>
                  <m:oMath xmlns:m="http://schemas.openxmlformats.org/officeDocument/2006/math">
                    <m:r>
                      <a:rPr lang="en-US" altLang="ja-JP" i="1">
                        <a:latin typeface="Cambria Math" panose="02040503050406030204" pitchFamily="18" charset="0"/>
                      </a:rPr>
                      <m:t>h</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f>
                          <m:fPr>
                            <m:type m:val="skw"/>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5</m:t>
                            </m:r>
                          </m:den>
                        </m:f>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041AF136-6868-3A41-AF4A-A1926480822A}"/>
                  </a:ext>
                </a:extLst>
              </p:cNvPr>
              <p:cNvSpPr txBox="1">
                <a:spLocks noRot="1" noChangeAspect="1" noMove="1" noResize="1" noEditPoints="1" noAdjustHandles="1" noChangeArrowheads="1" noChangeShapeType="1" noTextEdit="1"/>
              </p:cNvSpPr>
              <p:nvPr/>
            </p:nvSpPr>
            <p:spPr>
              <a:xfrm>
                <a:off x="921729" y="5241398"/>
                <a:ext cx="2833596" cy="1229439"/>
              </a:xfrm>
              <a:prstGeom prst="rect">
                <a:avLst/>
              </a:prstGeom>
              <a:blipFill>
                <a:blip r:embed="rId7"/>
                <a:stretch>
                  <a:fillRect t="-2041" b="-295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48A70595-3444-7C4F-9276-3176D5190227}"/>
                  </a:ext>
                </a:extLst>
              </p:cNvPr>
              <p:cNvSpPr txBox="1"/>
              <p:nvPr/>
            </p:nvSpPr>
            <p:spPr>
              <a:xfrm>
                <a:off x="3575237" y="5238553"/>
                <a:ext cx="3038589" cy="941604"/>
              </a:xfrm>
              <a:prstGeom prst="rect">
                <a:avLst/>
              </a:prstGeom>
              <a:noFill/>
            </p:spPr>
            <p:txBody>
              <a:bodyPr wrap="none" rtlCol="0">
                <a:spAutoFit/>
              </a:bodyPr>
              <a:lstStyle/>
              <a:p>
                <a:pPr/>
                <a14:m>
                  <m:oMath xmlns:m="http://schemas.openxmlformats.org/officeDocument/2006/math">
                    <m:r>
                      <a:rPr lang="en-US" altLang="ja-JP" i="1">
                        <a:latin typeface="Cambria Math" panose="02040503050406030204" pitchFamily="18" charset="0"/>
                      </a:rPr>
                      <m:t>𝐾</m:t>
                    </m:r>
                  </m:oMath>
                </a14:m>
                <a:r>
                  <a:rPr lang="en-US" altLang="ja-JP" dirty="0"/>
                  <a:t>: Gaussian basis function</a:t>
                </a:r>
                <a:br>
                  <a:rPr lang="en-US" altLang="ja-JP" dirty="0"/>
                </a:b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𝐾</m:t>
                      </m:r>
                      <m:d>
                        <m:dPr>
                          <m:ctrlPr>
                            <a:rPr lang="en-US" altLang="ja-JP" i="1">
                              <a:latin typeface="Cambria Math" panose="02040503050406030204" pitchFamily="18" charset="0"/>
                            </a:rPr>
                          </m:ctrlPr>
                        </m:dPr>
                        <m:e>
                          <m:r>
                            <a:rPr lang="en-US" altLang="ja-JP" i="1">
                              <a:latin typeface="Cambria Math" panose="02040503050406030204" pitchFamily="18" charset="0"/>
                            </a:rPr>
                            <m:t>𝑎</m:t>
                          </m:r>
                        </m:e>
                      </m:d>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e>
                          </m:rad>
                        </m:den>
                      </m:f>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f>
                            <m:fPr>
                              <m:type m:val="skw"/>
                              <m:ctrlPr>
                                <a:rPr lang="en-US" altLang="ja-JP" i="1">
                                  <a:latin typeface="Cambria Math" panose="02040503050406030204" pitchFamily="18" charset="0"/>
                                </a:rPr>
                              </m:ctrlPr>
                            </m:fPr>
                            <m:num>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num>
                            <m:den>
                              <m:r>
                                <a:rPr lang="en-US" altLang="ja-JP" i="1">
                                  <a:latin typeface="Cambria Math" panose="02040503050406030204" pitchFamily="18" charset="0"/>
                                </a:rPr>
                                <m:t>2</m:t>
                              </m:r>
                            </m:den>
                          </m:f>
                        </m:sup>
                      </m:sSup>
                    </m:oMath>
                  </m:oMathPara>
                </a14:m>
                <a:endParaRPr lang="ja-JP" altLang="en-US" dirty="0"/>
              </a:p>
            </p:txBody>
          </p:sp>
        </mc:Choice>
        <mc:Fallback xmlns="">
          <p:sp>
            <p:nvSpPr>
              <p:cNvPr id="85" name="テキスト ボックス 84">
                <a:extLst>
                  <a:ext uri="{FF2B5EF4-FFF2-40B4-BE49-F238E27FC236}">
                    <a16:creationId xmlns:a16="http://schemas.microsoft.com/office/drawing/2014/main" id="{48A70595-3444-7C4F-9276-3176D5190227}"/>
                  </a:ext>
                </a:extLst>
              </p:cNvPr>
              <p:cNvSpPr txBox="1">
                <a:spLocks noRot="1" noChangeAspect="1" noMove="1" noResize="1" noEditPoints="1" noAdjustHandles="1" noChangeArrowheads="1" noChangeShapeType="1" noTextEdit="1"/>
              </p:cNvSpPr>
              <p:nvPr/>
            </p:nvSpPr>
            <p:spPr>
              <a:xfrm>
                <a:off x="3575237" y="5238553"/>
                <a:ext cx="3038589" cy="941604"/>
              </a:xfrm>
              <a:prstGeom prst="rect">
                <a:avLst/>
              </a:prstGeom>
              <a:blipFill>
                <a:blip r:embed="rId8"/>
                <a:stretch>
                  <a:fillRect t="-4000" b="-38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99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dirty="0"/>
          </a:p>
        </p:txBody>
      </p:sp>
      <p:cxnSp>
        <p:nvCxnSpPr>
          <p:cNvPr id="4" name="直線矢印コネクタ 3">
            <a:extLst>
              <a:ext uri="{FF2B5EF4-FFF2-40B4-BE49-F238E27FC236}">
                <a16:creationId xmlns:a16="http://schemas.microsoft.com/office/drawing/2014/main" id="{757C1DC9-68BD-DE4A-9F03-E7DB9B303744}"/>
              </a:ext>
            </a:extLst>
          </p:cNvPr>
          <p:cNvCxnSpPr>
            <a:cxnSpLocks/>
          </p:cNvCxnSpPr>
          <p:nvPr/>
        </p:nvCxnSpPr>
        <p:spPr>
          <a:xfrm>
            <a:off x="6043959" y="6242026"/>
            <a:ext cx="3204828" cy="0"/>
          </a:xfrm>
          <a:prstGeom prst="straightConnector1">
            <a:avLst/>
          </a:prstGeom>
          <a:ln w="508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0E5A672B-8F38-8F4F-B5E0-8BD69CDEB339}"/>
              </a:ext>
            </a:extLst>
          </p:cNvPr>
          <p:cNvSpPr/>
          <p:nvPr/>
        </p:nvSpPr>
        <p:spPr>
          <a:xfrm>
            <a:off x="679628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2C46C60-6805-8C47-97C5-B5D7E23D849A}"/>
              </a:ext>
            </a:extLst>
          </p:cNvPr>
          <p:cNvSpPr/>
          <p:nvPr/>
        </p:nvSpPr>
        <p:spPr>
          <a:xfrm>
            <a:off x="834494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ACA1EE4D-46F3-BC48-80DD-9555EFC5A895}"/>
              </a:ext>
            </a:extLst>
          </p:cNvPr>
          <p:cNvGrpSpPr/>
          <p:nvPr/>
        </p:nvGrpSpPr>
        <p:grpSpPr>
          <a:xfrm>
            <a:off x="6169323" y="6114723"/>
            <a:ext cx="304800" cy="279698"/>
            <a:chOff x="4033503" y="2685177"/>
            <a:chExt cx="304800" cy="279698"/>
          </a:xfrm>
        </p:grpSpPr>
        <p:cxnSp>
          <p:nvCxnSpPr>
            <p:cNvPr id="7" name="直線コネクタ 6">
              <a:extLst>
                <a:ext uri="{FF2B5EF4-FFF2-40B4-BE49-F238E27FC236}">
                  <a16:creationId xmlns:a16="http://schemas.microsoft.com/office/drawing/2014/main" id="{7F337119-D03A-8846-891C-9FD2496B99C6}"/>
                </a:ext>
              </a:extLst>
            </p:cNvPr>
            <p:cNvCxnSpPr/>
            <p:nvPr/>
          </p:nvCxnSpPr>
          <p:spPr>
            <a:xfrm>
              <a:off x="40335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7673BA82-00CA-A248-B55F-98AA1848FAFF}"/>
                </a:ext>
              </a:extLst>
            </p:cNvPr>
            <p:cNvCxnSpPr/>
            <p:nvPr/>
          </p:nvCxnSpPr>
          <p:spPr>
            <a:xfrm>
              <a:off x="41859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248A65E-22F2-404C-AF15-A3099B94543C}"/>
                </a:ext>
              </a:extLst>
            </p:cNvPr>
            <p:cNvCxnSpPr/>
            <p:nvPr/>
          </p:nvCxnSpPr>
          <p:spPr>
            <a:xfrm>
              <a:off x="43383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グループ化 26">
            <a:extLst>
              <a:ext uri="{FF2B5EF4-FFF2-40B4-BE49-F238E27FC236}">
                <a16:creationId xmlns:a16="http://schemas.microsoft.com/office/drawing/2014/main" id="{3CD69346-96F1-FB41-87A7-C396AE97414E}"/>
              </a:ext>
            </a:extLst>
          </p:cNvPr>
          <p:cNvGrpSpPr/>
          <p:nvPr/>
        </p:nvGrpSpPr>
        <p:grpSpPr>
          <a:xfrm>
            <a:off x="8822067" y="6109806"/>
            <a:ext cx="304800" cy="279698"/>
            <a:chOff x="5680407" y="2680260"/>
            <a:chExt cx="304800" cy="279698"/>
          </a:xfrm>
        </p:grpSpPr>
        <p:cxnSp>
          <p:nvCxnSpPr>
            <p:cNvPr id="12" name="直線コネクタ 11">
              <a:extLst>
                <a:ext uri="{FF2B5EF4-FFF2-40B4-BE49-F238E27FC236}">
                  <a16:creationId xmlns:a16="http://schemas.microsoft.com/office/drawing/2014/main" id="{90157D6F-20C4-C141-9072-E0E4858CEF3B}"/>
                </a:ext>
              </a:extLst>
            </p:cNvPr>
            <p:cNvCxnSpPr/>
            <p:nvPr/>
          </p:nvCxnSpPr>
          <p:spPr>
            <a:xfrm>
              <a:off x="56804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1FD27FF-EFE3-9A45-A33A-38845C6D263A}"/>
                </a:ext>
              </a:extLst>
            </p:cNvPr>
            <p:cNvCxnSpPr/>
            <p:nvPr/>
          </p:nvCxnSpPr>
          <p:spPr>
            <a:xfrm>
              <a:off x="58328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F1D1619-D5F4-0946-AD60-102405BD8625}"/>
                </a:ext>
              </a:extLst>
            </p:cNvPr>
            <p:cNvCxnSpPr/>
            <p:nvPr/>
          </p:nvCxnSpPr>
          <p:spPr>
            <a:xfrm>
              <a:off x="59852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グループ化 29">
            <a:extLst>
              <a:ext uri="{FF2B5EF4-FFF2-40B4-BE49-F238E27FC236}">
                <a16:creationId xmlns:a16="http://schemas.microsoft.com/office/drawing/2014/main" id="{0756FB58-C94C-F746-9C61-195794A97838}"/>
              </a:ext>
            </a:extLst>
          </p:cNvPr>
          <p:cNvGrpSpPr/>
          <p:nvPr/>
        </p:nvGrpSpPr>
        <p:grpSpPr>
          <a:xfrm>
            <a:off x="6043959" y="5150714"/>
            <a:ext cx="1196893" cy="662281"/>
            <a:chOff x="2485739" y="3177935"/>
            <a:chExt cx="1196893" cy="662281"/>
          </a:xfrm>
        </p:grpSpPr>
        <p:sp>
          <p:nvSpPr>
            <p:cNvPr id="16" name="フリーフォーム 15">
              <a:extLst>
                <a:ext uri="{FF2B5EF4-FFF2-40B4-BE49-F238E27FC236}">
                  <a16:creationId xmlns:a16="http://schemas.microsoft.com/office/drawing/2014/main" id="{5C99A652-1B19-7848-8A45-6D950CA8201C}"/>
                </a:ext>
              </a:extLst>
            </p:cNvPr>
            <p:cNvSpPr/>
            <p:nvPr/>
          </p:nvSpPr>
          <p:spPr>
            <a:xfrm>
              <a:off x="2485739" y="317793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A452459-C3D6-244B-BC05-64ECEDA54C8A}"/>
                </a:ext>
              </a:extLst>
            </p:cNvPr>
            <p:cNvSpPr txBox="1"/>
            <p:nvPr/>
          </p:nvSpPr>
          <p:spPr>
            <a:xfrm>
              <a:off x="2996297" y="3337530"/>
              <a:ext cx="675185"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r>
                <a:rPr kumimoji="1" lang="en-US" altLang="ja-JP" sz="2000" baseline="-25000" dirty="0">
                  <a:latin typeface="Times" pitchFamily="2" charset="0"/>
                </a:rPr>
                <a:t>-Δ</a:t>
              </a:r>
              <a:r>
                <a:rPr kumimoji="1" lang="en-US" altLang="ja-JP" sz="2000" i="1" baseline="-25000" dirty="0">
                  <a:latin typeface="Times" pitchFamily="2" charset="0"/>
                </a:rPr>
                <a:t>T</a:t>
              </a:r>
              <a:endParaRPr kumimoji="1" lang="ja-JP" altLang="en-US" sz="2000" i="1" baseline="-25000" dirty="0">
                <a:latin typeface="Times" pitchFamily="2" charset="0"/>
              </a:endParaRPr>
            </a:p>
          </p:txBody>
        </p:sp>
      </p:grpSp>
      <p:sp>
        <p:nvSpPr>
          <p:cNvPr id="20" name="テキスト ボックス 19">
            <a:extLst>
              <a:ext uri="{FF2B5EF4-FFF2-40B4-BE49-F238E27FC236}">
                <a16:creationId xmlns:a16="http://schemas.microsoft.com/office/drawing/2014/main" id="{D38EE638-C26C-BB44-AA50-B744FDF33BBD}"/>
              </a:ext>
            </a:extLst>
          </p:cNvPr>
          <p:cNvSpPr txBox="1"/>
          <p:nvPr/>
        </p:nvSpPr>
        <p:spPr>
          <a:xfrm>
            <a:off x="6590132" y="6347951"/>
            <a:ext cx="615874" cy="369332"/>
          </a:xfrm>
          <a:prstGeom prst="rect">
            <a:avLst/>
          </a:prstGeom>
          <a:noFill/>
        </p:spPr>
        <p:txBody>
          <a:bodyPr wrap="none" rtlCol="0">
            <a:spAutoFit/>
          </a:bodyPr>
          <a:lstStyle/>
          <a:p>
            <a:r>
              <a:rPr lang="en-US" altLang="ja-JP" i="1" dirty="0">
                <a:latin typeface="Times" pitchFamily="2" charset="0"/>
              </a:rPr>
              <a:t>t-</a:t>
            </a:r>
            <a:r>
              <a:rPr lang="en-US" altLang="ja-JP" dirty="0">
                <a:latin typeface="Times" pitchFamily="2" charset="0"/>
              </a:rPr>
              <a:t>Δ</a:t>
            </a:r>
            <a:r>
              <a:rPr lang="en-US" altLang="ja-JP" i="1" dirty="0">
                <a:latin typeface="Times" pitchFamily="2" charset="0"/>
              </a:rPr>
              <a:t>T</a:t>
            </a:r>
            <a:endParaRPr lang="ja-JP" altLang="en-US" i="1" dirty="0">
              <a:latin typeface="Times" pitchFamily="2" charset="0"/>
            </a:endParaRPr>
          </a:p>
        </p:txBody>
      </p:sp>
      <p:sp>
        <p:nvSpPr>
          <p:cNvPr id="21" name="テキスト ボックス 20">
            <a:extLst>
              <a:ext uri="{FF2B5EF4-FFF2-40B4-BE49-F238E27FC236}">
                <a16:creationId xmlns:a16="http://schemas.microsoft.com/office/drawing/2014/main" id="{20C10FDC-6E0B-9849-B17A-0732F727098D}"/>
              </a:ext>
            </a:extLst>
          </p:cNvPr>
          <p:cNvSpPr txBox="1"/>
          <p:nvPr/>
        </p:nvSpPr>
        <p:spPr>
          <a:xfrm>
            <a:off x="8317687" y="634795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nvGrpSpPr>
          <p:cNvPr id="29" name="グループ化 28">
            <a:extLst>
              <a:ext uri="{FF2B5EF4-FFF2-40B4-BE49-F238E27FC236}">
                <a16:creationId xmlns:a16="http://schemas.microsoft.com/office/drawing/2014/main" id="{8FF349F1-8BF5-6646-8060-D43E48195F1E}"/>
              </a:ext>
            </a:extLst>
          </p:cNvPr>
          <p:cNvGrpSpPr/>
          <p:nvPr/>
        </p:nvGrpSpPr>
        <p:grpSpPr>
          <a:xfrm>
            <a:off x="7618980" y="5146283"/>
            <a:ext cx="1196893" cy="662281"/>
            <a:chOff x="4487480" y="3173504"/>
            <a:chExt cx="1196893" cy="662281"/>
          </a:xfrm>
        </p:grpSpPr>
        <p:sp>
          <p:nvSpPr>
            <p:cNvPr id="22" name="フリーフォーム 21">
              <a:extLst>
                <a:ext uri="{FF2B5EF4-FFF2-40B4-BE49-F238E27FC236}">
                  <a16:creationId xmlns:a16="http://schemas.microsoft.com/office/drawing/2014/main" id="{FB60AAC1-BD62-CE4F-A492-2B751570AA42}"/>
                </a:ext>
              </a:extLst>
            </p:cNvPr>
            <p:cNvSpPr/>
            <p:nvPr/>
          </p:nvSpPr>
          <p:spPr>
            <a:xfrm>
              <a:off x="4487480" y="317350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73ED257-E6D9-4B42-9EBB-FEAC248730CE}"/>
                </a:ext>
              </a:extLst>
            </p:cNvPr>
            <p:cNvSpPr txBox="1"/>
            <p:nvPr/>
          </p:nvSpPr>
          <p:spPr>
            <a:xfrm>
              <a:off x="5130118" y="3333099"/>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grpSp>
      <p:sp>
        <p:nvSpPr>
          <p:cNvPr id="40" name="テキスト ボックス 39">
            <a:extLst>
              <a:ext uri="{FF2B5EF4-FFF2-40B4-BE49-F238E27FC236}">
                <a16:creationId xmlns:a16="http://schemas.microsoft.com/office/drawing/2014/main" id="{BBF3E08A-9897-7F4C-8D28-59CC36EE58C4}"/>
              </a:ext>
            </a:extLst>
          </p:cNvPr>
          <p:cNvSpPr txBox="1"/>
          <p:nvPr/>
        </p:nvSpPr>
        <p:spPr>
          <a:xfrm>
            <a:off x="8877365" y="5793771"/>
            <a:ext cx="633571"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Time</a:t>
            </a:r>
            <a:endParaRPr kumimoji="1" lang="ja-JP" altLang="en-US" i="1" dirty="0">
              <a:latin typeface="Times New Roman" panose="02020603050405020304" pitchFamily="18" charset="0"/>
              <a:cs typeface="Times New Roman" panose="02020603050405020304" pitchFamily="18" charset="0"/>
            </a:endParaRPr>
          </a:p>
        </p:txBody>
      </p:sp>
      <p:grpSp>
        <p:nvGrpSpPr>
          <p:cNvPr id="41" name="グループ化 40">
            <a:extLst>
              <a:ext uri="{FF2B5EF4-FFF2-40B4-BE49-F238E27FC236}">
                <a16:creationId xmlns:a16="http://schemas.microsoft.com/office/drawing/2014/main" id="{BBE07839-9D83-184D-93B2-91734F7161B2}"/>
              </a:ext>
            </a:extLst>
          </p:cNvPr>
          <p:cNvGrpSpPr/>
          <p:nvPr/>
        </p:nvGrpSpPr>
        <p:grpSpPr>
          <a:xfrm>
            <a:off x="6525229" y="2793566"/>
            <a:ext cx="2582143" cy="1328356"/>
            <a:chOff x="1278560" y="4683819"/>
            <a:chExt cx="2582143" cy="1328356"/>
          </a:xfrm>
        </p:grpSpPr>
        <p:cxnSp>
          <p:nvCxnSpPr>
            <p:cNvPr id="42" name="直線矢印コネクタ 41">
              <a:extLst>
                <a:ext uri="{FF2B5EF4-FFF2-40B4-BE49-F238E27FC236}">
                  <a16:creationId xmlns:a16="http://schemas.microsoft.com/office/drawing/2014/main" id="{84FE2691-1E2B-B24B-97F8-AB1B2A8AE0B6}"/>
                </a:ext>
              </a:extLst>
            </p:cNvPr>
            <p:cNvCxnSpPr>
              <a:cxnSpLocks/>
            </p:cNvCxnSpPr>
            <p:nvPr/>
          </p:nvCxnSpPr>
          <p:spPr>
            <a:xfrm flipV="1">
              <a:off x="1291212" y="4792977"/>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正方形/長方形 42">
              <a:extLst>
                <a:ext uri="{FF2B5EF4-FFF2-40B4-BE49-F238E27FC236}">
                  <a16:creationId xmlns:a16="http://schemas.microsoft.com/office/drawing/2014/main" id="{3D135F15-09BF-5048-95A4-ED999AFBEE18}"/>
                </a:ext>
              </a:extLst>
            </p:cNvPr>
            <p:cNvSpPr/>
            <p:nvPr/>
          </p:nvSpPr>
          <p:spPr>
            <a:xfrm>
              <a:off x="1633571" y="5639304"/>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C91F86C-32D8-434C-8210-D8184E96C401}"/>
                </a:ext>
              </a:extLst>
            </p:cNvPr>
            <p:cNvSpPr/>
            <p:nvPr/>
          </p:nvSpPr>
          <p:spPr>
            <a:xfrm>
              <a:off x="1807244" y="5513294"/>
              <a:ext cx="172537" cy="4831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5FA5C93-F360-A245-84C7-1D3C6BB7391D}"/>
                </a:ext>
              </a:extLst>
            </p:cNvPr>
            <p:cNvSpPr/>
            <p:nvPr/>
          </p:nvSpPr>
          <p:spPr>
            <a:xfrm>
              <a:off x="1980917" y="5410150"/>
              <a:ext cx="172537" cy="59333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F18EE60-75BE-CB4F-BD58-15F28653034C}"/>
                </a:ext>
              </a:extLst>
            </p:cNvPr>
            <p:cNvSpPr/>
            <p:nvPr/>
          </p:nvSpPr>
          <p:spPr>
            <a:xfrm>
              <a:off x="2902461" y="5294734"/>
              <a:ext cx="172537" cy="70110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1FE5FE4-B566-7B4E-8352-476B266C26A3}"/>
                </a:ext>
              </a:extLst>
            </p:cNvPr>
            <p:cNvSpPr/>
            <p:nvPr/>
          </p:nvSpPr>
          <p:spPr>
            <a:xfrm>
              <a:off x="3077500" y="5254992"/>
              <a:ext cx="172537" cy="727127"/>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4835CCC-1BEE-3745-A2E5-13C94BF93770}"/>
                </a:ext>
              </a:extLst>
            </p:cNvPr>
            <p:cNvSpPr/>
            <p:nvPr/>
          </p:nvSpPr>
          <p:spPr>
            <a:xfrm>
              <a:off x="3250155" y="5223303"/>
              <a:ext cx="172537" cy="768893"/>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7C5C59E-587C-A143-9DF6-0F3AC4CEA421}"/>
                </a:ext>
              </a:extLst>
            </p:cNvPr>
            <p:cNvCxnSpPr>
              <a:cxnSpLocks/>
            </p:cNvCxnSpPr>
            <p:nvPr/>
          </p:nvCxnSpPr>
          <p:spPr>
            <a:xfrm>
              <a:off x="1278560" y="5995835"/>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テキスト ボックス 49">
              <a:extLst>
                <a:ext uri="{FF2B5EF4-FFF2-40B4-BE49-F238E27FC236}">
                  <a16:creationId xmlns:a16="http://schemas.microsoft.com/office/drawing/2014/main" id="{415BF6F9-9331-A84B-95D7-2CBDE46F9842}"/>
                </a:ext>
              </a:extLst>
            </p:cNvPr>
            <p:cNvSpPr txBox="1"/>
            <p:nvPr/>
          </p:nvSpPr>
          <p:spPr>
            <a:xfrm>
              <a:off x="2269130" y="5668879"/>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nvGrpSpPr>
            <p:cNvPr id="51" name="グループ化 50">
              <a:extLst>
                <a:ext uri="{FF2B5EF4-FFF2-40B4-BE49-F238E27FC236}">
                  <a16:creationId xmlns:a16="http://schemas.microsoft.com/office/drawing/2014/main" id="{4B968ADB-2C92-E348-9DAC-627C9FD526EE}"/>
                </a:ext>
              </a:extLst>
            </p:cNvPr>
            <p:cNvGrpSpPr/>
            <p:nvPr/>
          </p:nvGrpSpPr>
          <p:grpSpPr>
            <a:xfrm>
              <a:off x="1758413" y="4683819"/>
              <a:ext cx="756938" cy="477194"/>
              <a:chOff x="2034561" y="4791514"/>
              <a:chExt cx="756938" cy="477194"/>
            </a:xfrm>
          </p:grpSpPr>
          <p:sp>
            <p:nvSpPr>
              <p:cNvPr id="53" name="テキスト ボックス 52">
                <a:extLst>
                  <a:ext uri="{FF2B5EF4-FFF2-40B4-BE49-F238E27FC236}">
                    <a16:creationId xmlns:a16="http://schemas.microsoft.com/office/drawing/2014/main" id="{A11E2B2B-B310-7344-9E16-4BAFAE751747}"/>
                  </a:ext>
                </a:extLst>
              </p:cNvPr>
              <p:cNvSpPr txBox="1"/>
              <p:nvPr/>
            </p:nvSpPr>
            <p:spPr>
              <a:xfrm>
                <a:off x="2034561" y="4807043"/>
                <a:ext cx="756938" cy="461665"/>
              </a:xfrm>
              <a:prstGeom prst="rect">
                <a:avLst/>
              </a:prstGeom>
              <a:noFill/>
            </p:spPr>
            <p:txBody>
              <a:bodyPr wrap="none" rtlCol="0">
                <a:spAutoFit/>
              </a:bodyPr>
              <a:lstStyle/>
              <a:p>
                <a:r>
                  <a:rPr kumimoji="1" lang="en-US" altLang="ja-JP" sz="2400" i="1" dirty="0">
                    <a:latin typeface="Times" pitchFamily="2" charset="0"/>
                  </a:rPr>
                  <a:t>P</a:t>
                </a:r>
                <a:r>
                  <a:rPr kumimoji="1" lang="en-US" altLang="ja-JP" sz="2400" i="1" baseline="-25000" dirty="0">
                    <a:latin typeface="Times" pitchFamily="2" charset="0"/>
                  </a:rPr>
                  <a:t>t-ΔT</a:t>
                </a:r>
                <a:endParaRPr kumimoji="1" lang="ja-JP" altLang="en-US" sz="2400" i="1" baseline="30000">
                  <a:latin typeface="Times" pitchFamily="2" charset="0"/>
                </a:endParaRPr>
              </a:p>
            </p:txBody>
          </p:sp>
          <p:sp>
            <p:nvSpPr>
              <p:cNvPr id="54" name="正方形/長方形 53">
                <a:extLst>
                  <a:ext uri="{FF2B5EF4-FFF2-40B4-BE49-F238E27FC236}">
                    <a16:creationId xmlns:a16="http://schemas.microsoft.com/office/drawing/2014/main" id="{D0E70789-D239-464D-90F2-E3A28A109BF6}"/>
                  </a:ext>
                </a:extLst>
              </p:cNvPr>
              <p:cNvSpPr/>
              <p:nvPr/>
            </p:nvSpPr>
            <p:spPr>
              <a:xfrm>
                <a:off x="2272948" y="4791514"/>
                <a:ext cx="308098" cy="400110"/>
              </a:xfrm>
              <a:prstGeom prst="rect">
                <a:avLst/>
              </a:prstGeom>
            </p:spPr>
            <p:txBody>
              <a:bodyPr wrap="none">
                <a:spAutoFit/>
              </a:bodyPr>
              <a:lstStyle/>
              <a:p>
                <a:r>
                  <a:rPr lang="en-US" altLang="ja-JP" sz="2000" i="1" baseline="30000" dirty="0">
                    <a:latin typeface="Times" pitchFamily="2" charset="0"/>
                  </a:rPr>
                  <a:t>m</a:t>
                </a:r>
                <a:endParaRPr lang="ja-JP" altLang="en-US" sz="2000"/>
              </a:p>
            </p:txBody>
          </p:sp>
        </p:grpSp>
        <p:sp>
          <p:nvSpPr>
            <p:cNvPr id="52" name="フリーフォーム 51">
              <a:extLst>
                <a:ext uri="{FF2B5EF4-FFF2-40B4-BE49-F238E27FC236}">
                  <a16:creationId xmlns:a16="http://schemas.microsoft.com/office/drawing/2014/main" id="{0066B225-F03B-F148-879A-811E0CCBD644}"/>
                </a:ext>
              </a:extLst>
            </p:cNvPr>
            <p:cNvSpPr/>
            <p:nvPr/>
          </p:nvSpPr>
          <p:spPr>
            <a:xfrm>
              <a:off x="1553135" y="5143506"/>
              <a:ext cx="1896036" cy="450476"/>
            </a:xfrm>
            <a:custGeom>
              <a:avLst/>
              <a:gdLst>
                <a:gd name="connsiteX0" fmla="*/ 0 w 1896036"/>
                <a:gd name="connsiteY0" fmla="*/ 450476 h 450476"/>
                <a:gd name="connsiteX1" fmla="*/ 618565 w 1896036"/>
                <a:gd name="connsiteY1" fmla="*/ 161364 h 450476"/>
                <a:gd name="connsiteX2" fmla="*/ 1896036 w 1896036"/>
                <a:gd name="connsiteY2" fmla="*/ 0 h 450476"/>
              </a:gdLst>
              <a:ahLst/>
              <a:cxnLst>
                <a:cxn ang="0">
                  <a:pos x="connsiteX0" y="connsiteY0"/>
                </a:cxn>
                <a:cxn ang="0">
                  <a:pos x="connsiteX1" y="connsiteY1"/>
                </a:cxn>
                <a:cxn ang="0">
                  <a:pos x="connsiteX2" y="connsiteY2"/>
                </a:cxn>
              </a:cxnLst>
              <a:rect l="l" t="t" r="r" b="b"/>
              <a:pathLst>
                <a:path w="1896036" h="450476">
                  <a:moveTo>
                    <a:pt x="0" y="450476"/>
                  </a:moveTo>
                  <a:cubicBezTo>
                    <a:pt x="151279" y="343459"/>
                    <a:pt x="302559" y="236443"/>
                    <a:pt x="618565" y="161364"/>
                  </a:cubicBezTo>
                  <a:cubicBezTo>
                    <a:pt x="934571" y="86285"/>
                    <a:pt x="1415303" y="43142"/>
                    <a:pt x="1896036" y="0"/>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6083B819-B3BB-C04A-85B2-45DF6E6F671B}"/>
              </a:ext>
            </a:extLst>
          </p:cNvPr>
          <p:cNvGrpSpPr/>
          <p:nvPr/>
        </p:nvGrpSpPr>
        <p:grpSpPr>
          <a:xfrm>
            <a:off x="9465532" y="2894035"/>
            <a:ext cx="2582143" cy="1219198"/>
            <a:chOff x="5932727" y="4779262"/>
            <a:chExt cx="2582143" cy="1219198"/>
          </a:xfrm>
        </p:grpSpPr>
        <p:cxnSp>
          <p:nvCxnSpPr>
            <p:cNvPr id="56" name="直線矢印コネクタ 55">
              <a:extLst>
                <a:ext uri="{FF2B5EF4-FFF2-40B4-BE49-F238E27FC236}">
                  <a16:creationId xmlns:a16="http://schemas.microsoft.com/office/drawing/2014/main" id="{CE6FE641-8F61-5242-AC04-2985CF98360E}"/>
                </a:ext>
              </a:extLst>
            </p:cNvPr>
            <p:cNvCxnSpPr>
              <a:cxnSpLocks/>
            </p:cNvCxnSpPr>
            <p:nvPr/>
          </p:nvCxnSpPr>
          <p:spPr>
            <a:xfrm flipV="1">
              <a:off x="5945379" y="4779262"/>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CC7CC027-0423-B345-8C1F-01355CA60CCF}"/>
                </a:ext>
              </a:extLst>
            </p:cNvPr>
            <p:cNvSpPr txBox="1"/>
            <p:nvPr/>
          </p:nvSpPr>
          <p:spPr>
            <a:xfrm>
              <a:off x="6771851" y="4872584"/>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58" name="フリーフォーム 57">
              <a:extLst>
                <a:ext uri="{FF2B5EF4-FFF2-40B4-BE49-F238E27FC236}">
                  <a16:creationId xmlns:a16="http://schemas.microsoft.com/office/drawing/2014/main" id="{9D6BB324-0902-0A4D-8013-CAE24AF6C5F1}"/>
                </a:ext>
              </a:extLst>
            </p:cNvPr>
            <p:cNvSpPr/>
            <p:nvPr/>
          </p:nvSpPr>
          <p:spPr>
            <a:xfrm>
              <a:off x="6223191" y="5043818"/>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B5B12FB-4C90-AB43-BF9A-E46C5AECF9E2}"/>
                </a:ext>
              </a:extLst>
            </p:cNvPr>
            <p:cNvSpPr/>
            <p:nvPr/>
          </p:nvSpPr>
          <p:spPr>
            <a:xfrm>
              <a:off x="6287738" y="5625589"/>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BEFE40C-D6CD-5E4F-A45F-C57B13271D5E}"/>
                </a:ext>
              </a:extLst>
            </p:cNvPr>
            <p:cNvSpPr/>
            <p:nvPr/>
          </p:nvSpPr>
          <p:spPr>
            <a:xfrm>
              <a:off x="6461411" y="5566501"/>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70E0026E-5B7E-C546-BB06-DD89E83A72C1}"/>
                </a:ext>
              </a:extLst>
            </p:cNvPr>
            <p:cNvSpPr/>
            <p:nvPr/>
          </p:nvSpPr>
          <p:spPr>
            <a:xfrm>
              <a:off x="6635084" y="5625589"/>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8A31E23-0C0B-E14C-AA16-97285C0DD60B}"/>
                </a:ext>
              </a:extLst>
            </p:cNvPr>
            <p:cNvSpPr/>
            <p:nvPr/>
          </p:nvSpPr>
          <p:spPr>
            <a:xfrm>
              <a:off x="7556628" y="5396435"/>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01D95AE-D903-C742-B7B2-3DCB8D9F2A38}"/>
                </a:ext>
              </a:extLst>
            </p:cNvPr>
            <p:cNvSpPr/>
            <p:nvPr/>
          </p:nvSpPr>
          <p:spPr>
            <a:xfrm>
              <a:off x="7731667" y="5183885"/>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E6E281B-31C0-3745-89C7-B2488F352B7B}"/>
                </a:ext>
              </a:extLst>
            </p:cNvPr>
            <p:cNvSpPr/>
            <p:nvPr/>
          </p:nvSpPr>
          <p:spPr>
            <a:xfrm>
              <a:off x="7904322" y="5294733"/>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ED39B942-CCD5-3C4A-BFFB-9AAABF601A0F}"/>
                </a:ext>
              </a:extLst>
            </p:cNvPr>
            <p:cNvCxnSpPr>
              <a:cxnSpLocks/>
            </p:cNvCxnSpPr>
            <p:nvPr/>
          </p:nvCxnSpPr>
          <p:spPr>
            <a:xfrm>
              <a:off x="5932727" y="5982120"/>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C9525AB1-57D4-0A4F-B3B8-13A1BCF0DA9F}"/>
                </a:ext>
              </a:extLst>
            </p:cNvPr>
            <p:cNvSpPr txBox="1"/>
            <p:nvPr/>
          </p:nvSpPr>
          <p:spPr>
            <a:xfrm>
              <a:off x="6923297" y="565516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cxnSp>
        <p:nvCxnSpPr>
          <p:cNvPr id="67" name="直線矢印コネクタ 66">
            <a:extLst>
              <a:ext uri="{FF2B5EF4-FFF2-40B4-BE49-F238E27FC236}">
                <a16:creationId xmlns:a16="http://schemas.microsoft.com/office/drawing/2014/main" id="{BC6E5ADF-3891-BF47-8686-3ADE598537B9}"/>
              </a:ext>
            </a:extLst>
          </p:cNvPr>
          <p:cNvCxnSpPr>
            <a:cxnSpLocks/>
          </p:cNvCxnSpPr>
          <p:nvPr/>
        </p:nvCxnSpPr>
        <p:spPr>
          <a:xfrm flipV="1">
            <a:off x="7251163" y="4396535"/>
            <a:ext cx="406190" cy="443041"/>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F1BC856B-98C8-9E4B-8184-DA6C3CC9BD07}"/>
              </a:ext>
            </a:extLst>
          </p:cNvPr>
          <p:cNvCxnSpPr>
            <a:cxnSpLocks/>
          </p:cNvCxnSpPr>
          <p:nvPr/>
        </p:nvCxnSpPr>
        <p:spPr>
          <a:xfrm flipV="1">
            <a:off x="9223487" y="4432229"/>
            <a:ext cx="943266" cy="530098"/>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22CD7DE-0B6C-9B45-B60C-F72404182977}"/>
                  </a:ext>
                </a:extLst>
              </p:cNvPr>
              <p:cNvSpPr txBox="1"/>
              <p:nvPr/>
            </p:nvSpPr>
            <p:spPr>
              <a:xfrm>
                <a:off x="727418" y="3146469"/>
                <a:ext cx="33217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𝐷</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𝐾𝐿</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𝑇</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79" name="テキスト ボックス 78">
                <a:extLst>
                  <a:ext uri="{FF2B5EF4-FFF2-40B4-BE49-F238E27FC236}">
                    <a16:creationId xmlns:a16="http://schemas.microsoft.com/office/drawing/2014/main" id="{722CD7DE-0B6C-9B45-B60C-F72404182977}"/>
                  </a:ext>
                </a:extLst>
              </p:cNvPr>
              <p:cNvSpPr txBox="1">
                <a:spLocks noRot="1" noChangeAspect="1" noMove="1" noResize="1" noEditPoints="1" noAdjustHandles="1" noChangeArrowheads="1" noChangeShapeType="1" noTextEdit="1"/>
              </p:cNvSpPr>
              <p:nvPr/>
            </p:nvSpPr>
            <p:spPr>
              <a:xfrm>
                <a:off x="727418" y="3146469"/>
                <a:ext cx="3321743" cy="430887"/>
              </a:xfrm>
              <a:prstGeom prst="rect">
                <a:avLst/>
              </a:prstGeom>
              <a:blipFill>
                <a:blip r:embed="rId5"/>
                <a:stretch>
                  <a:fillRect l="-1141" r="-2281"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253EC0B-D46B-8647-9552-7EC77B8DE836}"/>
                  </a:ext>
                </a:extLst>
              </p:cNvPr>
              <p:cNvSpPr txBox="1"/>
              <p:nvPr/>
            </p:nvSpPr>
            <p:spPr>
              <a:xfrm>
                <a:off x="1368224" y="3845633"/>
                <a:ext cx="4298549" cy="1232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𝑠</m:t>
                              </m:r>
                            </m:e>
                            <m:sub>
                              <m:r>
                                <a:rPr lang="en-US" altLang="ja-JP" sz="2800" b="0" i="1" smtClean="0">
                                  <a:latin typeface="Cambria Math" panose="02040503050406030204" pitchFamily="18" charset="0"/>
                                </a:rPr>
                                <m:t>𝑚𝑖𝑛</m:t>
                              </m:r>
                            </m:sub>
                          </m:sSub>
                        </m:sub>
                        <m:sup>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𝑠</m:t>
                              </m:r>
                            </m:e>
                            <m:sub>
                              <m:r>
                                <a:rPr lang="en-US" altLang="ja-JP" sz="2800" i="1">
                                  <a:latin typeface="Cambria Math" panose="02040503050406030204" pitchFamily="18" charset="0"/>
                                </a:rPr>
                                <m:t>𝑚</m:t>
                              </m:r>
                              <m:r>
                                <a:rPr lang="en-US" altLang="ja-JP" sz="2800" b="0" i="1" smtClean="0">
                                  <a:latin typeface="Cambria Math" panose="02040503050406030204" pitchFamily="18" charset="0"/>
                                </a:rPr>
                                <m:t>𝑎𝑥</m:t>
                              </m:r>
                            </m:sub>
                          </m:sSub>
                        </m:sup>
                        <m:e>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𝑠</m:t>
                              </m:r>
                            </m:e>
                          </m:d>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f>
                                <m:fPr>
                                  <m:ctrlPr>
                                    <a:rPr lang="en-US" altLang="ja-JP" sz="2800" i="1">
                                      <a:latin typeface="Cambria Math" panose="02040503050406030204" pitchFamily="18" charset="0"/>
                                    </a:rPr>
                                  </m:ctrlPr>
                                </m:fPr>
                                <m:num>
                                  <m:sSubSup>
                                    <m:sSubSupPr>
                                      <m:ctrlPr>
                                        <a:rPr lang="en-US" altLang="ja-JP" sz="2800" i="1" smtClean="0">
                                          <a:latin typeface="Cambria Math" panose="02040503050406030204" pitchFamily="18" charset="0"/>
                                        </a:rPr>
                                      </m:ctrlPr>
                                    </m:sSubSupPr>
                                    <m:e>
                                      <m:r>
                                        <a:rPr lang="en-US" altLang="ja-JP" sz="2800" b="0" i="1" smtClean="0">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b="0" i="1" smtClean="0">
                                      <a:latin typeface="Cambria Math" panose="02040503050406030204" pitchFamily="18" charset="0"/>
                                    </a:rPr>
                                    <m:t>𝑠</m:t>
                                  </m:r>
                                  <m:r>
                                    <a:rPr lang="en-US" altLang="ja-JP" sz="2800" i="1">
                                      <a:latin typeface="Cambria Math" panose="02040503050406030204" pitchFamily="18" charset="0"/>
                                    </a:rPr>
                                    <m:t>)</m:t>
                                  </m:r>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𝑠</m:t>
                                  </m:r>
                                  <m:r>
                                    <a:rPr lang="en-US" altLang="ja-JP" sz="2800" i="1">
                                      <a:latin typeface="Cambria Math" panose="02040503050406030204" pitchFamily="18" charset="0"/>
                                    </a:rPr>
                                    <m:t>)</m:t>
                                  </m:r>
                                </m:den>
                              </m:f>
                            </m:e>
                          </m:func>
                        </m:e>
                      </m:nary>
                    </m:oMath>
                  </m:oMathPara>
                </a14:m>
                <a:endParaRPr kumimoji="1" lang="ja-JP" altLang="en-US" sz="2800"/>
              </a:p>
            </p:txBody>
          </p:sp>
        </mc:Choice>
        <mc:Fallback xmlns="">
          <p:sp>
            <p:nvSpPr>
              <p:cNvPr id="80" name="テキスト ボックス 79">
                <a:extLst>
                  <a:ext uri="{FF2B5EF4-FFF2-40B4-BE49-F238E27FC236}">
                    <a16:creationId xmlns:a16="http://schemas.microsoft.com/office/drawing/2014/main" id="{4253EC0B-D46B-8647-9552-7EC77B8DE836}"/>
                  </a:ext>
                </a:extLst>
              </p:cNvPr>
              <p:cNvSpPr txBox="1">
                <a:spLocks noRot="1" noChangeAspect="1" noMove="1" noResize="1" noEditPoints="1" noAdjustHandles="1" noChangeArrowheads="1" noChangeShapeType="1" noTextEdit="1"/>
              </p:cNvSpPr>
              <p:nvPr/>
            </p:nvSpPr>
            <p:spPr>
              <a:xfrm>
                <a:off x="1368224" y="3845633"/>
                <a:ext cx="4298549" cy="1232389"/>
              </a:xfrm>
              <a:prstGeom prst="rect">
                <a:avLst/>
              </a:prstGeom>
              <a:blipFill>
                <a:blip r:embed="rId6"/>
                <a:stretch>
                  <a:fillRect l="-16568" t="-113265" r="-2071" b="-1663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E06F7022-4087-464B-967F-EA1D2912A784}"/>
                  </a:ext>
                </a:extLst>
              </p:cNvPr>
              <p:cNvSpPr txBox="1"/>
              <p:nvPr/>
            </p:nvSpPr>
            <p:spPr>
              <a:xfrm>
                <a:off x="1302568" y="5621259"/>
                <a:ext cx="3013773" cy="646331"/>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𝑇</m:t>
                    </m:r>
                  </m:oMath>
                </a14:m>
                <a:r>
                  <a:rPr lang="en-US" altLang="ja-JP" dirty="0"/>
                  <a:t>:	time interval used for 	validating the divergence</a:t>
                </a:r>
              </a:p>
            </p:txBody>
          </p:sp>
        </mc:Choice>
        <mc:Fallback xmlns="">
          <p:sp>
            <p:nvSpPr>
              <p:cNvPr id="81" name="テキスト ボックス 80">
                <a:extLst>
                  <a:ext uri="{FF2B5EF4-FFF2-40B4-BE49-F238E27FC236}">
                    <a16:creationId xmlns:a16="http://schemas.microsoft.com/office/drawing/2014/main" id="{E06F7022-4087-464B-967F-EA1D2912A784}"/>
                  </a:ext>
                </a:extLst>
              </p:cNvPr>
              <p:cNvSpPr txBox="1">
                <a:spLocks noRot="1" noChangeAspect="1" noMove="1" noResize="1" noEditPoints="1" noAdjustHandles="1" noChangeArrowheads="1" noChangeShapeType="1" noTextEdit="1"/>
              </p:cNvSpPr>
              <p:nvPr/>
            </p:nvSpPr>
            <p:spPr>
              <a:xfrm>
                <a:off x="1302568" y="5621259"/>
                <a:ext cx="3013773" cy="646331"/>
              </a:xfrm>
              <a:prstGeom prst="rect">
                <a:avLst/>
              </a:prstGeom>
              <a:blipFill>
                <a:blip r:embed="rId7"/>
                <a:stretch>
                  <a:fillRect t="-3846" r="-420" b="-13462"/>
                </a:stretch>
              </a:blipFill>
            </p:spPr>
            <p:txBody>
              <a:bodyPr/>
              <a:lstStyle/>
              <a:p>
                <a:r>
                  <a:rPr lang="ja-JP" altLang="en-US">
                    <a:noFill/>
                  </a:rPr>
                  <a:t> </a:t>
                </a:r>
              </a:p>
            </p:txBody>
          </p:sp>
        </mc:Fallback>
      </mc:AlternateContent>
      <p:cxnSp>
        <p:nvCxnSpPr>
          <p:cNvPr id="85" name="曲線コネクタ 84">
            <a:extLst>
              <a:ext uri="{FF2B5EF4-FFF2-40B4-BE49-F238E27FC236}">
                <a16:creationId xmlns:a16="http://schemas.microsoft.com/office/drawing/2014/main" id="{DEE47668-DF5F-6B4E-B06E-C5FDD6B17971}"/>
              </a:ext>
            </a:extLst>
          </p:cNvPr>
          <p:cNvCxnSpPr>
            <a:cxnSpLocks/>
          </p:cNvCxnSpPr>
          <p:nvPr/>
        </p:nvCxnSpPr>
        <p:spPr>
          <a:xfrm rot="5400000" flipH="1" flipV="1">
            <a:off x="9117917" y="2038862"/>
            <a:ext cx="5050" cy="1323719"/>
          </a:xfrm>
          <a:prstGeom prst="curvedConnector3">
            <a:avLst>
              <a:gd name="adj1" fmla="val 484231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D6F5ECF-A204-9845-A349-1D3F7474BC93}"/>
              </a:ext>
            </a:extLst>
          </p:cNvPr>
          <p:cNvSpPr txBox="1"/>
          <p:nvPr/>
        </p:nvSpPr>
        <p:spPr>
          <a:xfrm>
            <a:off x="8882258" y="2261101"/>
            <a:ext cx="505267" cy="369332"/>
          </a:xfrm>
          <a:prstGeom prst="rect">
            <a:avLst/>
          </a:prstGeom>
          <a:solidFill>
            <a:schemeClr val="bg1"/>
          </a:solidFill>
        </p:spPr>
        <p:txBody>
          <a:bodyPr wrap="none" rtlCol="0">
            <a:spAutoFit/>
          </a:bodyPr>
          <a:lstStyle/>
          <a:p>
            <a:r>
              <a:rPr kumimoji="1" lang="en-US" altLang="ja-JP" i="1" dirty="0" err="1">
                <a:latin typeface="Times" pitchFamily="2" charset="0"/>
              </a:rPr>
              <a:t>D</a:t>
            </a:r>
            <a:r>
              <a:rPr kumimoji="1" lang="en-US" altLang="ja-JP" i="1" baseline="-25000" dirty="0" err="1">
                <a:latin typeface="Times" pitchFamily="2" charset="0"/>
              </a:rPr>
              <a:t>t</a:t>
            </a:r>
            <a:r>
              <a:rPr kumimoji="1" lang="en-US" altLang="ja-JP" i="1" baseline="30000" dirty="0" err="1">
                <a:latin typeface="Times" pitchFamily="2" charset="0"/>
              </a:rPr>
              <a:t>m</a:t>
            </a:r>
            <a:endParaRPr kumimoji="1" lang="ja-JP" altLang="en-US" dirty="0">
              <a:latin typeface="Times" pitchFamily="2" charset="0"/>
            </a:endParaRPr>
          </a:p>
        </p:txBody>
      </p:sp>
    </p:spTree>
    <p:extLst>
      <p:ext uri="{BB962C8B-B14F-4D97-AF65-F5344CB8AC3E}">
        <p14:creationId xmlns:p14="http://schemas.microsoft.com/office/powerpoint/2010/main" val="862610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a:p>
        </p:txBody>
      </p:sp>
      <p:grpSp>
        <p:nvGrpSpPr>
          <p:cNvPr id="10" name="グループ化 9">
            <a:extLst>
              <a:ext uri="{FF2B5EF4-FFF2-40B4-BE49-F238E27FC236}">
                <a16:creationId xmlns:a16="http://schemas.microsoft.com/office/drawing/2014/main" id="{4AE95166-0944-A14E-B48B-2B72CBA68A50}"/>
              </a:ext>
            </a:extLst>
          </p:cNvPr>
          <p:cNvGrpSpPr/>
          <p:nvPr/>
        </p:nvGrpSpPr>
        <p:grpSpPr>
          <a:xfrm>
            <a:off x="912830" y="3620536"/>
            <a:ext cx="6563507" cy="2818182"/>
            <a:chOff x="2199027" y="3469253"/>
            <a:chExt cx="6563507" cy="2818182"/>
          </a:xfrm>
        </p:grpSpPr>
        <p:cxnSp>
          <p:nvCxnSpPr>
            <p:cNvPr id="68" name="直線矢印コネクタ 67">
              <a:extLst>
                <a:ext uri="{FF2B5EF4-FFF2-40B4-BE49-F238E27FC236}">
                  <a16:creationId xmlns:a16="http://schemas.microsoft.com/office/drawing/2014/main" id="{69C60780-8EF5-7441-98B6-98F1353823F2}"/>
                </a:ext>
              </a:extLst>
            </p:cNvPr>
            <p:cNvCxnSpPr>
              <a:cxnSpLocks/>
            </p:cNvCxnSpPr>
            <p:nvPr/>
          </p:nvCxnSpPr>
          <p:spPr>
            <a:xfrm>
              <a:off x="2596922" y="5731432"/>
              <a:ext cx="5338777"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円/楕円 68">
              <a:extLst>
                <a:ext uri="{FF2B5EF4-FFF2-40B4-BE49-F238E27FC236}">
                  <a16:creationId xmlns:a16="http://schemas.microsoft.com/office/drawing/2014/main" id="{9FE03A6B-FC9B-034E-8C85-8F0B64FE0128}"/>
                </a:ext>
              </a:extLst>
            </p:cNvPr>
            <p:cNvSpPr/>
            <p:nvPr/>
          </p:nvSpPr>
          <p:spPr>
            <a:xfrm>
              <a:off x="3412534"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D9CA87B3-2A81-DB4F-93FA-E6C96D7930E4}"/>
                </a:ext>
              </a:extLst>
            </p:cNvPr>
            <p:cNvSpPr/>
            <p:nvPr/>
          </p:nvSpPr>
          <p:spPr>
            <a:xfrm>
              <a:off x="5040308"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7E693D6A-3064-8344-AA8C-99FDEBAA688C}"/>
                </a:ext>
              </a:extLst>
            </p:cNvPr>
            <p:cNvSpPr/>
            <p:nvPr/>
          </p:nvSpPr>
          <p:spPr>
            <a:xfrm>
              <a:off x="6168457"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A284BF1F-8EEA-2A42-85BF-CA8F9419BBC9}"/>
                </a:ext>
              </a:extLst>
            </p:cNvPr>
            <p:cNvGrpSpPr/>
            <p:nvPr/>
          </p:nvGrpSpPr>
          <p:grpSpPr>
            <a:xfrm>
              <a:off x="4146014" y="5597405"/>
              <a:ext cx="304800" cy="279698"/>
              <a:chOff x="3653563" y="3535679"/>
              <a:chExt cx="304800" cy="279698"/>
            </a:xfrm>
          </p:grpSpPr>
          <p:cxnSp>
            <p:nvCxnSpPr>
              <p:cNvPr id="75" name="直線コネクタ 74">
                <a:extLst>
                  <a:ext uri="{FF2B5EF4-FFF2-40B4-BE49-F238E27FC236}">
                    <a16:creationId xmlns:a16="http://schemas.microsoft.com/office/drawing/2014/main" id="{5AA9F24A-2A2C-0B40-BE7D-D402AF49D637}"/>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1B81BDB5-ADEF-4242-9DAB-9B08D6CADAD1}"/>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D7428A75-CBE6-DF4D-BA32-B2B20437C6DE}"/>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8" name="テキスト ボックス 77">
              <a:extLst>
                <a:ext uri="{FF2B5EF4-FFF2-40B4-BE49-F238E27FC236}">
                  <a16:creationId xmlns:a16="http://schemas.microsoft.com/office/drawing/2014/main" id="{BCCD678B-27B6-D54F-A7A1-D0CC6DD178C2}"/>
                </a:ext>
              </a:extLst>
            </p:cNvPr>
            <p:cNvSpPr txBox="1"/>
            <p:nvPr/>
          </p:nvSpPr>
          <p:spPr>
            <a:xfrm>
              <a:off x="7979178" y="5496782"/>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82" name="円/楕円 81">
              <a:extLst>
                <a:ext uri="{FF2B5EF4-FFF2-40B4-BE49-F238E27FC236}">
                  <a16:creationId xmlns:a16="http://schemas.microsoft.com/office/drawing/2014/main" id="{623D96A2-9430-1F45-94A9-2E78E01BDA74}"/>
                </a:ext>
              </a:extLst>
            </p:cNvPr>
            <p:cNvSpPr/>
            <p:nvPr/>
          </p:nvSpPr>
          <p:spPr>
            <a:xfrm>
              <a:off x="3412534" y="5197560"/>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4"/>
                </a:solidFill>
              </a:endParaRPr>
            </a:p>
          </p:txBody>
        </p:sp>
        <p:cxnSp>
          <p:nvCxnSpPr>
            <p:cNvPr id="83" name="直線矢印コネクタ 82">
              <a:extLst>
                <a:ext uri="{FF2B5EF4-FFF2-40B4-BE49-F238E27FC236}">
                  <a16:creationId xmlns:a16="http://schemas.microsoft.com/office/drawing/2014/main" id="{574F15C5-6D29-844B-BECA-335D871C3FA8}"/>
                </a:ext>
              </a:extLst>
            </p:cNvPr>
            <p:cNvCxnSpPr>
              <a:cxnSpLocks/>
            </p:cNvCxnSpPr>
            <p:nvPr/>
          </p:nvCxnSpPr>
          <p:spPr>
            <a:xfrm flipV="1">
              <a:off x="2613056" y="3930918"/>
              <a:ext cx="0" cy="182381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テキスト ボックス 83">
              <a:extLst>
                <a:ext uri="{FF2B5EF4-FFF2-40B4-BE49-F238E27FC236}">
                  <a16:creationId xmlns:a16="http://schemas.microsoft.com/office/drawing/2014/main" id="{FDF4E7F3-E4E0-B44B-8D39-7AB835DFCBC2}"/>
                </a:ext>
              </a:extLst>
            </p:cNvPr>
            <p:cNvSpPr txBox="1"/>
            <p:nvPr/>
          </p:nvSpPr>
          <p:spPr>
            <a:xfrm>
              <a:off x="2199027" y="3469253"/>
              <a:ext cx="407484" cy="461665"/>
            </a:xfrm>
            <a:prstGeom prst="rect">
              <a:avLst/>
            </a:prstGeom>
            <a:noFill/>
          </p:spPr>
          <p:txBody>
            <a:bodyPr wrap="none" rtlCol="0">
              <a:spAutoFit/>
            </a:bodyPr>
            <a:lstStyle/>
            <a:p>
              <a:r>
                <a:rPr lang="en-US" altLang="ja-JP" sz="2400" i="1" dirty="0">
                  <a:latin typeface="Times" pitchFamily="2" charset="0"/>
                </a:rPr>
                <a:t>D</a:t>
              </a:r>
              <a:endParaRPr kumimoji="1" lang="ja-JP" altLang="en-US" sz="2400" i="1" dirty="0">
                <a:latin typeface="Times" pitchFamily="2" charset="0"/>
              </a:endParaRPr>
            </a:p>
          </p:txBody>
        </p:sp>
        <p:sp>
          <p:nvSpPr>
            <p:cNvPr id="86" name="テキスト ボックス 85">
              <a:extLst>
                <a:ext uri="{FF2B5EF4-FFF2-40B4-BE49-F238E27FC236}">
                  <a16:creationId xmlns:a16="http://schemas.microsoft.com/office/drawing/2014/main" id="{3EBA2F5B-1705-4948-A16D-3E2A3750C30B}"/>
                </a:ext>
              </a:extLst>
            </p:cNvPr>
            <p:cNvSpPr txBox="1"/>
            <p:nvPr/>
          </p:nvSpPr>
          <p:spPr>
            <a:xfrm>
              <a:off x="4824795" y="5918103"/>
              <a:ext cx="731290" cy="369332"/>
            </a:xfrm>
            <a:prstGeom prst="rect">
              <a:avLst/>
            </a:prstGeom>
            <a:noFill/>
          </p:spPr>
          <p:txBody>
            <a:bodyPr wrap="none" rtlCol="0">
              <a:spAutoFit/>
            </a:bodyPr>
            <a:lstStyle/>
            <a:p>
              <a:r>
                <a:rPr kumimoji="1" lang="en-US" altLang="ja-JP" i="1" dirty="0">
                  <a:latin typeface="Times" pitchFamily="2" charset="0"/>
                </a:rPr>
                <a:t>t </a:t>
              </a:r>
              <a:r>
                <a:rPr lang="en-US" altLang="ja-JP" dirty="0">
                  <a:latin typeface="Times" pitchFamily="2" charset="0"/>
                </a:rPr>
                <a:t>- </a:t>
              </a:r>
              <a:r>
                <a:rPr lang="en-US" altLang="ja-JP" i="1" dirty="0">
                  <a:latin typeface="Times" pitchFamily="2" charset="0"/>
                </a:rPr>
                <a:t>ΔT</a:t>
              </a:r>
              <a:endParaRPr kumimoji="1" lang="ja-JP" altLang="en-US" i="1">
                <a:latin typeface="Times" pitchFamily="2" charset="0"/>
              </a:endParaRPr>
            </a:p>
          </p:txBody>
        </p:sp>
        <p:grpSp>
          <p:nvGrpSpPr>
            <p:cNvPr id="103" name="グループ化 102">
              <a:extLst>
                <a:ext uri="{FF2B5EF4-FFF2-40B4-BE49-F238E27FC236}">
                  <a16:creationId xmlns:a16="http://schemas.microsoft.com/office/drawing/2014/main" id="{0CC36060-5727-F84C-9FC5-DA67B9661705}"/>
                </a:ext>
              </a:extLst>
            </p:cNvPr>
            <p:cNvGrpSpPr/>
            <p:nvPr/>
          </p:nvGrpSpPr>
          <p:grpSpPr>
            <a:xfrm>
              <a:off x="6874924" y="5604129"/>
              <a:ext cx="304800" cy="279698"/>
              <a:chOff x="3653563" y="3535679"/>
              <a:chExt cx="304800" cy="279698"/>
            </a:xfrm>
          </p:grpSpPr>
          <p:cxnSp>
            <p:nvCxnSpPr>
              <p:cNvPr id="104" name="直線コネクタ 103">
                <a:extLst>
                  <a:ext uri="{FF2B5EF4-FFF2-40B4-BE49-F238E27FC236}">
                    <a16:creationId xmlns:a16="http://schemas.microsoft.com/office/drawing/2014/main" id="{0F28E977-CE2C-E943-A080-8198BCC9DB4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2DDBCDB5-3791-B34E-9EB3-58D23F731913}"/>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301DFD02-C838-B741-9FC8-D16A083A6311}"/>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1" name="グループ化 110">
              <a:extLst>
                <a:ext uri="{FF2B5EF4-FFF2-40B4-BE49-F238E27FC236}">
                  <a16:creationId xmlns:a16="http://schemas.microsoft.com/office/drawing/2014/main" id="{0ED9B681-EC39-B84A-8E3C-F050F2182D42}"/>
                </a:ext>
              </a:extLst>
            </p:cNvPr>
            <p:cNvGrpSpPr/>
            <p:nvPr/>
          </p:nvGrpSpPr>
          <p:grpSpPr>
            <a:xfrm>
              <a:off x="2980590" y="5595158"/>
              <a:ext cx="304800" cy="279698"/>
              <a:chOff x="3653563" y="3535679"/>
              <a:chExt cx="304800" cy="279698"/>
            </a:xfrm>
          </p:grpSpPr>
          <p:cxnSp>
            <p:nvCxnSpPr>
              <p:cNvPr id="112" name="直線コネクタ 111">
                <a:extLst>
                  <a:ext uri="{FF2B5EF4-FFF2-40B4-BE49-F238E27FC236}">
                    <a16:creationId xmlns:a16="http://schemas.microsoft.com/office/drawing/2014/main" id="{CD55CE7E-0E2A-C64B-ACAB-2449714D365D}"/>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直線コネクタ 112">
                <a:extLst>
                  <a:ext uri="{FF2B5EF4-FFF2-40B4-BE49-F238E27FC236}">
                    <a16:creationId xmlns:a16="http://schemas.microsoft.com/office/drawing/2014/main" id="{45B597B9-3D02-E04A-9B41-D1C34250CA5A}"/>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直線コネクタ 113">
                <a:extLst>
                  <a:ext uri="{FF2B5EF4-FFF2-40B4-BE49-F238E27FC236}">
                    <a16:creationId xmlns:a16="http://schemas.microsoft.com/office/drawing/2014/main" id="{948A185A-BB14-484B-BA18-6520CB8A77CF}"/>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5" name="フリーフォーム 114">
              <a:extLst>
                <a:ext uri="{FF2B5EF4-FFF2-40B4-BE49-F238E27FC236}">
                  <a16:creationId xmlns:a16="http://schemas.microsoft.com/office/drawing/2014/main" id="{E4E766C9-A7DC-434C-A652-4CC1D5A97752}"/>
                </a:ext>
              </a:extLst>
            </p:cNvPr>
            <p:cNvSpPr/>
            <p:nvPr/>
          </p:nvSpPr>
          <p:spPr>
            <a:xfrm>
              <a:off x="4862754" y="4705252"/>
              <a:ext cx="2025618" cy="843911"/>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858064"/>
                <a:gd name="connsiteY0" fmla="*/ 118184 h 172727"/>
                <a:gd name="connsiteX1" fmla="*/ 676439 w 1858064"/>
                <a:gd name="connsiteY1" fmla="*/ 0 h 172727"/>
                <a:gd name="connsiteX2" fmla="*/ 1326520 w 1858064"/>
                <a:gd name="connsiteY2" fmla="*/ 94549 h 172727"/>
                <a:gd name="connsiteX3" fmla="*/ 1858064 w 1858064"/>
                <a:gd name="connsiteY3" fmla="*/ 172727 h 172727"/>
                <a:gd name="connsiteX0" fmla="*/ 0 w 3013872"/>
                <a:gd name="connsiteY0" fmla="*/ 118184 h 499984"/>
                <a:gd name="connsiteX1" fmla="*/ 676439 w 3013872"/>
                <a:gd name="connsiteY1" fmla="*/ 0 h 499984"/>
                <a:gd name="connsiteX2" fmla="*/ 1326520 w 3013872"/>
                <a:gd name="connsiteY2" fmla="*/ 94549 h 499984"/>
                <a:gd name="connsiteX3" fmla="*/ 3013872 w 3013872"/>
                <a:gd name="connsiteY3" fmla="*/ 499984 h 499984"/>
                <a:gd name="connsiteX0" fmla="*/ 0 w 3013872"/>
                <a:gd name="connsiteY0" fmla="*/ 187264 h 569064"/>
                <a:gd name="connsiteX1" fmla="*/ 676439 w 3013872"/>
                <a:gd name="connsiteY1" fmla="*/ 69080 h 569064"/>
                <a:gd name="connsiteX2" fmla="*/ 2379914 w 3013872"/>
                <a:gd name="connsiteY2" fmla="*/ 0 h 569064"/>
                <a:gd name="connsiteX3" fmla="*/ 3013872 w 3013872"/>
                <a:gd name="connsiteY3" fmla="*/ 569064 h 569064"/>
                <a:gd name="connsiteX0" fmla="*/ 0 w 3013872"/>
                <a:gd name="connsiteY0" fmla="*/ 187264 h 614509"/>
                <a:gd name="connsiteX1" fmla="*/ 1086093 w 3013872"/>
                <a:gd name="connsiteY1" fmla="*/ 614509 h 614509"/>
                <a:gd name="connsiteX2" fmla="*/ 2379914 w 3013872"/>
                <a:gd name="connsiteY2" fmla="*/ 0 h 614509"/>
                <a:gd name="connsiteX3" fmla="*/ 3013872 w 3013872"/>
                <a:gd name="connsiteY3" fmla="*/ 569064 h 614509"/>
                <a:gd name="connsiteX0" fmla="*/ 0 w 2311609"/>
                <a:gd name="connsiteY0" fmla="*/ 689060 h 689060"/>
                <a:gd name="connsiteX1" fmla="*/ 383830 w 2311609"/>
                <a:gd name="connsiteY1" fmla="*/ 614509 h 689060"/>
                <a:gd name="connsiteX2" fmla="*/ 1677651 w 2311609"/>
                <a:gd name="connsiteY2" fmla="*/ 0 h 689060"/>
                <a:gd name="connsiteX3" fmla="*/ 2311609 w 2311609"/>
                <a:gd name="connsiteY3" fmla="*/ 569064 h 689060"/>
                <a:gd name="connsiteX0" fmla="*/ 0 w 2443284"/>
                <a:gd name="connsiteY0" fmla="*/ 689060 h 689060"/>
                <a:gd name="connsiteX1" fmla="*/ 383830 w 2443284"/>
                <a:gd name="connsiteY1" fmla="*/ 614509 h 689060"/>
                <a:gd name="connsiteX2" fmla="*/ 1677651 w 2443284"/>
                <a:gd name="connsiteY2" fmla="*/ 0 h 689060"/>
                <a:gd name="connsiteX3" fmla="*/ 2443284 w 2443284"/>
                <a:gd name="connsiteY3" fmla="*/ 405434 h 689060"/>
              </a:gdLst>
              <a:ahLst/>
              <a:cxnLst>
                <a:cxn ang="0">
                  <a:pos x="connsiteX0" y="connsiteY0"/>
                </a:cxn>
                <a:cxn ang="0">
                  <a:pos x="connsiteX1" y="connsiteY1"/>
                </a:cxn>
                <a:cxn ang="0">
                  <a:pos x="connsiteX2" y="connsiteY2"/>
                </a:cxn>
                <a:cxn ang="0">
                  <a:pos x="connsiteX3" y="connsiteY3"/>
                </a:cxn>
              </a:cxnLst>
              <a:rect l="l" t="t" r="r" b="b"/>
              <a:pathLst>
                <a:path w="2443284" h="689060">
                  <a:moveTo>
                    <a:pt x="0" y="689060"/>
                  </a:moveTo>
                  <a:lnTo>
                    <a:pt x="383830" y="614509"/>
                  </a:lnTo>
                  <a:lnTo>
                    <a:pt x="1677651" y="0"/>
                  </a:lnTo>
                  <a:lnTo>
                    <a:pt x="2443284" y="405434"/>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353C4603-9461-BC49-B403-621CEB051F44}"/>
                </a:ext>
              </a:extLst>
            </p:cNvPr>
            <p:cNvSpPr/>
            <p:nvPr/>
          </p:nvSpPr>
          <p:spPr>
            <a:xfrm>
              <a:off x="5040308" y="538000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D70EA56D-875E-0849-992E-1B286B789CAF}"/>
                </a:ext>
              </a:extLst>
            </p:cNvPr>
            <p:cNvSpPr/>
            <p:nvPr/>
          </p:nvSpPr>
          <p:spPr>
            <a:xfrm>
              <a:off x="6168457" y="463863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A0D50FC1-2727-5640-B39F-5BE34DD5CF24}"/>
                </a:ext>
              </a:extLst>
            </p:cNvPr>
            <p:cNvSpPr/>
            <p:nvPr/>
          </p:nvSpPr>
          <p:spPr>
            <a:xfrm>
              <a:off x="3285390" y="5298420"/>
              <a:ext cx="824330" cy="170337"/>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638606"/>
                <a:gd name="connsiteY0" fmla="*/ 129092 h 172727"/>
                <a:gd name="connsiteX1" fmla="*/ 456981 w 1638606"/>
                <a:gd name="connsiteY1" fmla="*/ 0 h 172727"/>
                <a:gd name="connsiteX2" fmla="*/ 1638606 w 1638606"/>
                <a:gd name="connsiteY2" fmla="*/ 172727 h 172727"/>
              </a:gdLst>
              <a:ahLst/>
              <a:cxnLst>
                <a:cxn ang="0">
                  <a:pos x="connsiteX0" y="connsiteY0"/>
                </a:cxn>
                <a:cxn ang="0">
                  <a:pos x="connsiteX1" y="connsiteY1"/>
                </a:cxn>
                <a:cxn ang="0">
                  <a:pos x="connsiteX2" y="connsiteY2"/>
                </a:cxn>
              </a:cxnLst>
              <a:rect l="l" t="t" r="r" b="b"/>
              <a:pathLst>
                <a:path w="1638606" h="172727">
                  <a:moveTo>
                    <a:pt x="0" y="129092"/>
                  </a:moveTo>
                  <a:lnTo>
                    <a:pt x="456981" y="0"/>
                  </a:lnTo>
                  <a:lnTo>
                    <a:pt x="1638606" y="172727"/>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C388DBBF-647C-3D4C-B622-6DDE215D71B8}"/>
                </a:ext>
              </a:extLst>
            </p:cNvPr>
            <p:cNvSpPr txBox="1"/>
            <p:nvPr/>
          </p:nvSpPr>
          <p:spPr>
            <a:xfrm>
              <a:off x="6113311" y="591521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sp>
        <p:nvSpPr>
          <p:cNvPr id="122" name="テキスト ボックス 121">
            <a:extLst>
              <a:ext uri="{FF2B5EF4-FFF2-40B4-BE49-F238E27FC236}">
                <a16:creationId xmlns:a16="http://schemas.microsoft.com/office/drawing/2014/main" id="{3C876105-75F1-D942-815F-52C4DCEC8E21}"/>
              </a:ext>
            </a:extLst>
          </p:cNvPr>
          <p:cNvSpPr txBox="1"/>
          <p:nvPr/>
        </p:nvSpPr>
        <p:spPr>
          <a:xfrm>
            <a:off x="5510499" y="4075586"/>
            <a:ext cx="5368777" cy="523220"/>
          </a:xfrm>
          <a:prstGeom prst="rect">
            <a:avLst/>
          </a:prstGeom>
          <a:noFill/>
        </p:spPr>
        <p:txBody>
          <a:bodyPr wrap="none" rtlCol="0">
            <a:spAutoFit/>
          </a:bodyPr>
          <a:lstStyle/>
          <a:p>
            <a:r>
              <a:rPr lang="en-US" altLang="ja-JP" sz="2800" i="1" dirty="0">
                <a:latin typeface="Times" pitchFamily="2" charset="0"/>
              </a:rPr>
              <a:t>D</a:t>
            </a:r>
            <a:r>
              <a:rPr lang="en-US" altLang="ja-JP" sz="2800" i="1" baseline="-25000" dirty="0">
                <a:latin typeface="Times" pitchFamily="2" charset="0"/>
              </a:rPr>
              <a:t>t</a:t>
            </a:r>
            <a:r>
              <a:rPr lang="en-US" altLang="ja-JP" sz="2800" dirty="0">
                <a:latin typeface="Times" pitchFamily="2" charset="0"/>
              </a:rPr>
              <a:t> = max(</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1</a:t>
            </a:r>
            <a:r>
              <a:rPr lang="en-US" altLang="ja-JP" sz="2800" dirty="0">
                <a:latin typeface="Times" pitchFamily="2" charset="0"/>
              </a:rPr>
              <a:t>, </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2</a:t>
            </a:r>
            <a:r>
              <a:rPr lang="en-US" altLang="ja-JP" sz="2800" dirty="0">
                <a:latin typeface="Times" pitchFamily="2" charset="0"/>
              </a:rPr>
              <a:t>, …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a:t>
            </a:r>
            <a:endParaRPr kumimoji="1" lang="ja-JP" altLang="en-US" sz="2800" dirty="0">
              <a:latin typeface="Times" pitchFamily="2" charset="0"/>
            </a:endParaRPr>
          </a:p>
        </p:txBody>
      </p:sp>
      <p:grpSp>
        <p:nvGrpSpPr>
          <p:cNvPr id="125" name="グループ化 124">
            <a:extLst>
              <a:ext uri="{FF2B5EF4-FFF2-40B4-BE49-F238E27FC236}">
                <a16:creationId xmlns:a16="http://schemas.microsoft.com/office/drawing/2014/main" id="{11A3D0F4-0139-8F49-9591-EB94B5F352A5}"/>
              </a:ext>
            </a:extLst>
          </p:cNvPr>
          <p:cNvGrpSpPr/>
          <p:nvPr/>
        </p:nvGrpSpPr>
        <p:grpSpPr>
          <a:xfrm>
            <a:off x="8020350" y="1913961"/>
            <a:ext cx="3296797" cy="1824228"/>
            <a:chOff x="4115308" y="4612113"/>
            <a:chExt cx="3296797" cy="1824228"/>
          </a:xfrm>
        </p:grpSpPr>
        <p:sp>
          <p:nvSpPr>
            <p:cNvPr id="126" name="フリーフォーム 125">
              <a:extLst>
                <a:ext uri="{FF2B5EF4-FFF2-40B4-BE49-F238E27FC236}">
                  <a16:creationId xmlns:a16="http://schemas.microsoft.com/office/drawing/2014/main" id="{BB2868CE-2E71-0D40-B92F-CE2CED3285A0}"/>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フリーフォーム 126">
              <a:extLst>
                <a:ext uri="{FF2B5EF4-FFF2-40B4-BE49-F238E27FC236}">
                  <a16:creationId xmlns:a16="http://schemas.microsoft.com/office/drawing/2014/main" id="{1F8ED3F4-71A8-5A4E-BB9F-7E478EE66DFD}"/>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フリーフォーム 127">
              <a:extLst>
                <a:ext uri="{FF2B5EF4-FFF2-40B4-BE49-F238E27FC236}">
                  <a16:creationId xmlns:a16="http://schemas.microsoft.com/office/drawing/2014/main" id="{4549ACC5-AD32-A94E-AF3A-00F565E2FD3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フリーフォーム 128">
              <a:extLst>
                <a:ext uri="{FF2B5EF4-FFF2-40B4-BE49-F238E27FC236}">
                  <a16:creationId xmlns:a16="http://schemas.microsoft.com/office/drawing/2014/main" id="{3707EDCB-CDFB-BE4D-9864-8C8D6EE8457C}"/>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フリーフォーム 129">
              <a:extLst>
                <a:ext uri="{FF2B5EF4-FFF2-40B4-BE49-F238E27FC236}">
                  <a16:creationId xmlns:a16="http://schemas.microsoft.com/office/drawing/2014/main" id="{26F83517-61AB-DF4F-B076-8FD91D5EE1B8}"/>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フリーフォーム 130">
              <a:extLst>
                <a:ext uri="{FF2B5EF4-FFF2-40B4-BE49-F238E27FC236}">
                  <a16:creationId xmlns:a16="http://schemas.microsoft.com/office/drawing/2014/main" id="{E3DC8EB8-1E66-0141-9A85-00036F425FBA}"/>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85EE8B50-609C-014D-91E6-129DF57FE2F1}"/>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3" name="フリーフォーム 132">
              <a:extLst>
                <a:ext uri="{FF2B5EF4-FFF2-40B4-BE49-F238E27FC236}">
                  <a16:creationId xmlns:a16="http://schemas.microsoft.com/office/drawing/2014/main" id="{759C6396-3F80-6B41-8401-823CF4AD41FA}"/>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フリーフォーム 133">
              <a:extLst>
                <a:ext uri="{FF2B5EF4-FFF2-40B4-BE49-F238E27FC236}">
                  <a16:creationId xmlns:a16="http://schemas.microsoft.com/office/drawing/2014/main" id="{DA3C0F16-6D40-6242-8224-4B655D74FA57}"/>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フリーフォーム 134">
              <a:extLst>
                <a:ext uri="{FF2B5EF4-FFF2-40B4-BE49-F238E27FC236}">
                  <a16:creationId xmlns:a16="http://schemas.microsoft.com/office/drawing/2014/main" id="{085E6A57-3625-D348-AA17-7DF4AF1CD947}"/>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98C19F8E-1834-0146-A2F8-99FF9BBA742D}"/>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7" name="テキスト ボックス 136">
              <a:extLst>
                <a:ext uri="{FF2B5EF4-FFF2-40B4-BE49-F238E27FC236}">
                  <a16:creationId xmlns:a16="http://schemas.microsoft.com/office/drawing/2014/main" id="{88C34F04-DC2C-FC4B-87E1-08E36118B0DC}"/>
                </a:ext>
              </a:extLst>
            </p:cNvPr>
            <p:cNvSpPr txBox="1"/>
            <p:nvPr/>
          </p:nvSpPr>
          <p:spPr>
            <a:xfrm>
              <a:off x="4231302" y="5657306"/>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138" name="テキスト ボックス 137">
              <a:extLst>
                <a:ext uri="{FF2B5EF4-FFF2-40B4-BE49-F238E27FC236}">
                  <a16:creationId xmlns:a16="http://schemas.microsoft.com/office/drawing/2014/main" id="{98AD15CF-8F93-A444-887C-B0FFB75B759A}"/>
                </a:ext>
              </a:extLst>
            </p:cNvPr>
            <p:cNvSpPr txBox="1"/>
            <p:nvPr/>
          </p:nvSpPr>
          <p:spPr>
            <a:xfrm>
              <a:off x="4669005" y="5583713"/>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139" name="テキスト ボックス 138">
              <a:extLst>
                <a:ext uri="{FF2B5EF4-FFF2-40B4-BE49-F238E27FC236}">
                  <a16:creationId xmlns:a16="http://schemas.microsoft.com/office/drawing/2014/main" id="{32EA43F4-CB44-C545-AB5D-5E62C24E9657}"/>
                </a:ext>
              </a:extLst>
            </p:cNvPr>
            <p:cNvSpPr txBox="1"/>
            <p:nvPr/>
          </p:nvSpPr>
          <p:spPr>
            <a:xfrm>
              <a:off x="6176018" y="5384878"/>
              <a:ext cx="476412" cy="338554"/>
            </a:xfrm>
            <a:prstGeom prst="rect">
              <a:avLst/>
            </a:prstGeom>
            <a:noFill/>
          </p:spPr>
          <p:txBody>
            <a:bodyPr wrap="none" rtlCol="0">
              <a:spAutoFit/>
            </a:bodyPr>
            <a:lstStyle/>
            <a:p>
              <a:r>
                <a:rPr kumimoji="1" lang="en-US" altLang="ja-JP" sz="1600" i="1" dirty="0" err="1">
                  <a:latin typeface="Times" pitchFamily="2" charset="0"/>
                </a:rPr>
                <a:t>D</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140" name="テキスト ボックス 139">
              <a:extLst>
                <a:ext uri="{FF2B5EF4-FFF2-40B4-BE49-F238E27FC236}">
                  <a16:creationId xmlns:a16="http://schemas.microsoft.com/office/drawing/2014/main" id="{F6C4BF2A-AD96-DA4E-976E-C064C11AD564}"/>
                </a:ext>
              </a:extLst>
            </p:cNvPr>
            <p:cNvSpPr txBox="1"/>
            <p:nvPr/>
          </p:nvSpPr>
          <p:spPr>
            <a:xfrm>
              <a:off x="6042449" y="4862464"/>
              <a:ext cx="59022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141" name="テキスト ボックス 140">
              <a:extLst>
                <a:ext uri="{FF2B5EF4-FFF2-40B4-BE49-F238E27FC236}">
                  <a16:creationId xmlns:a16="http://schemas.microsoft.com/office/drawing/2014/main" id="{1E862734-D9E3-664A-8557-641291981AEA}"/>
                </a:ext>
              </a:extLst>
            </p:cNvPr>
            <p:cNvSpPr txBox="1"/>
            <p:nvPr/>
          </p:nvSpPr>
          <p:spPr>
            <a:xfrm>
              <a:off x="6176018" y="5942882"/>
              <a:ext cx="62228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142" name="曲線コネクタ 141">
            <a:extLst>
              <a:ext uri="{FF2B5EF4-FFF2-40B4-BE49-F238E27FC236}">
                <a16:creationId xmlns:a16="http://schemas.microsoft.com/office/drawing/2014/main" id="{514FE81B-F569-484C-9F69-55A93C5633F1}"/>
              </a:ext>
            </a:extLst>
          </p:cNvPr>
          <p:cNvCxnSpPr>
            <a:cxnSpLocks/>
            <a:endCxn id="139" idx="1"/>
          </p:cNvCxnSpPr>
          <p:nvPr/>
        </p:nvCxnSpPr>
        <p:spPr>
          <a:xfrm rot="5400000" flipH="1" flipV="1">
            <a:off x="9069403" y="2952090"/>
            <a:ext cx="1107743" cy="91557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41">
            <a:extLst>
              <a:ext uri="{FF2B5EF4-FFF2-40B4-BE49-F238E27FC236}">
                <a16:creationId xmlns:a16="http://schemas.microsoft.com/office/drawing/2014/main" id="{FF8CA36B-DC71-B247-9EC2-5DB5AB23FC67}"/>
              </a:ext>
            </a:extLst>
          </p:cNvPr>
          <p:cNvCxnSpPr>
            <a:cxnSpLocks/>
            <a:stCxn id="117" idx="0"/>
            <a:endCxn id="122" idx="1"/>
          </p:cNvCxnSpPr>
          <p:nvPr/>
        </p:nvCxnSpPr>
        <p:spPr>
          <a:xfrm rot="5400000" flipH="1" flipV="1">
            <a:off x="5018430" y="4297846"/>
            <a:ext cx="452718" cy="53141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4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FDB60-BE9F-0641-AEEC-DBB642BCF54C}"/>
              </a:ext>
            </a:extLst>
          </p:cNvPr>
          <p:cNvSpPr>
            <a:spLocks noGrp="1"/>
          </p:cNvSpPr>
          <p:nvPr>
            <p:ph type="title"/>
          </p:nvPr>
        </p:nvSpPr>
        <p:spPr/>
        <p:txBody>
          <a:bodyPr/>
          <a:lstStyle/>
          <a:p>
            <a:r>
              <a:rPr lang="ja-JP" altLang="en-US"/>
              <a:t>自己紹介</a:t>
            </a:r>
            <a:endParaRPr kumimoji="1" lang="ja-JP" altLang="en-US"/>
          </a:p>
        </p:txBody>
      </p:sp>
      <p:sp>
        <p:nvSpPr>
          <p:cNvPr id="3" name="コンテンツ プレースホルダー 2">
            <a:extLst>
              <a:ext uri="{FF2B5EF4-FFF2-40B4-BE49-F238E27FC236}">
                <a16:creationId xmlns:a16="http://schemas.microsoft.com/office/drawing/2014/main" id="{4438A6DF-67A1-B741-A7CF-B9C5BA18E259}"/>
              </a:ext>
            </a:extLst>
          </p:cNvPr>
          <p:cNvSpPr>
            <a:spLocks noGrp="1"/>
          </p:cNvSpPr>
          <p:nvPr>
            <p:ph idx="1"/>
          </p:nvPr>
        </p:nvSpPr>
        <p:spPr/>
        <p:txBody>
          <a:bodyPr/>
          <a:lstStyle/>
          <a:p>
            <a:r>
              <a:rPr kumimoji="1" lang="ja-JP" altLang="en-US" b="1"/>
              <a:t>坂本</a:t>
            </a:r>
            <a:r>
              <a:rPr kumimoji="1" lang="en-US" altLang="ja-JP" b="1" dirty="0"/>
              <a:t> </a:t>
            </a:r>
            <a:r>
              <a:rPr kumimoji="1" lang="ja-JP" altLang="en-US" b="1"/>
              <a:t>尚久（さかもと</a:t>
            </a:r>
            <a:r>
              <a:rPr kumimoji="1" lang="en-US" altLang="ja-JP" b="1" dirty="0"/>
              <a:t> </a:t>
            </a:r>
            <a:r>
              <a:rPr kumimoji="1" lang="ja-JP" altLang="en-US" b="1"/>
              <a:t>なおひさ）</a:t>
            </a:r>
            <a:endParaRPr kumimoji="1" lang="en-US" altLang="ja-JP" b="1" dirty="0"/>
          </a:p>
          <a:p>
            <a:pPr lvl="1"/>
            <a:r>
              <a:rPr lang="ja-JP" altLang="en-US"/>
              <a:t>所属：神戸大学・システム情報学研究科・計算科学専攻（准教授）</a:t>
            </a:r>
            <a:br>
              <a:rPr lang="en-US" altLang="ja-JP" dirty="0"/>
            </a:br>
            <a:r>
              <a:rPr lang="ja-JP" altLang="en-US"/>
              <a:t>　　　理化学研究所・計算科学研究センター（客員研究員）</a:t>
            </a:r>
            <a:endParaRPr lang="en-US" altLang="ja-JP" dirty="0"/>
          </a:p>
          <a:p>
            <a:pPr lvl="1"/>
            <a:r>
              <a:rPr kumimoji="1" lang="ja-JP" altLang="en-US"/>
              <a:t>学会：</a:t>
            </a:r>
            <a:r>
              <a:rPr kumimoji="1" lang="en-US" altLang="ja-JP" dirty="0"/>
              <a:t>IEEE Computer Society, Association for Computing Machinery,</a:t>
            </a:r>
            <a:br>
              <a:rPr kumimoji="1" lang="en-US" altLang="ja-JP" dirty="0"/>
            </a:br>
            <a:r>
              <a:rPr kumimoji="1" lang="ja-JP" altLang="en-US"/>
              <a:t>　　　可視化情報学会（理事・和文誌編集委員）</a:t>
            </a:r>
            <a:r>
              <a:rPr kumimoji="1" lang="en-US" altLang="ja-JP" dirty="0"/>
              <a:t>,</a:t>
            </a:r>
            <a:br>
              <a:rPr kumimoji="1" lang="en-US" altLang="ja-JP" dirty="0"/>
            </a:br>
            <a:r>
              <a:rPr kumimoji="1" lang="ja-JP" altLang="en-US"/>
              <a:t>　　　日本シミュレーション学会（理事・英文誌編集委員）</a:t>
            </a:r>
            <a:r>
              <a:rPr kumimoji="1" lang="en-US" altLang="ja-JP" dirty="0"/>
              <a:t>, etc.</a:t>
            </a:r>
          </a:p>
          <a:p>
            <a:r>
              <a:rPr kumimoji="1" lang="ja-JP" altLang="en-US" b="1"/>
              <a:t>研究</a:t>
            </a:r>
            <a:endParaRPr kumimoji="1" lang="en-US" altLang="ja-JP" b="1" dirty="0"/>
          </a:p>
          <a:p>
            <a:pPr lvl="1"/>
            <a:r>
              <a:rPr kumimoji="1" lang="ja-JP" altLang="en-US"/>
              <a:t>データ可視化と視覚的データ解析</a:t>
            </a:r>
          </a:p>
        </p:txBody>
      </p:sp>
      <p:grpSp>
        <p:nvGrpSpPr>
          <p:cNvPr id="29" name="グループ化 28">
            <a:extLst>
              <a:ext uri="{FF2B5EF4-FFF2-40B4-BE49-F238E27FC236}">
                <a16:creationId xmlns:a16="http://schemas.microsoft.com/office/drawing/2014/main" id="{44132238-A83B-514D-ACF3-7DC45232A9B9}"/>
              </a:ext>
            </a:extLst>
          </p:cNvPr>
          <p:cNvGrpSpPr/>
          <p:nvPr/>
        </p:nvGrpSpPr>
        <p:grpSpPr>
          <a:xfrm>
            <a:off x="1594351" y="5100206"/>
            <a:ext cx="9003298" cy="1392669"/>
            <a:chOff x="2949018" y="5232394"/>
            <a:chExt cx="9003298" cy="1392669"/>
          </a:xfrm>
        </p:grpSpPr>
        <p:pic>
          <p:nvPicPr>
            <p:cNvPr id="5" name="図 4" descr="screenshot_242.png">
              <a:extLst>
                <a:ext uri="{FF2B5EF4-FFF2-40B4-BE49-F238E27FC236}">
                  <a16:creationId xmlns:a16="http://schemas.microsoft.com/office/drawing/2014/main" id="{E77B944A-EDA3-784D-95FB-8F6B756CBD6E}"/>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2491" t="36351" r="33550" b="24702"/>
            <a:stretch/>
          </p:blipFill>
          <p:spPr>
            <a:xfrm>
              <a:off x="8961242" y="5950231"/>
              <a:ext cx="730285" cy="674832"/>
            </a:xfrm>
            <a:prstGeom prst="roundRect">
              <a:avLst/>
            </a:prstGeom>
          </p:spPr>
        </p:pic>
        <p:pic>
          <p:nvPicPr>
            <p:cNvPr id="6" name="図 5" descr="displacement_surface_300.png">
              <a:extLst>
                <a:ext uri="{FF2B5EF4-FFF2-40B4-BE49-F238E27FC236}">
                  <a16:creationId xmlns:a16="http://schemas.microsoft.com/office/drawing/2014/main" id="{06FF07A9-2D17-FE47-8F5C-C172324AA54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6053" t="30898" r="22819" b="32647"/>
            <a:stretch/>
          </p:blipFill>
          <p:spPr>
            <a:xfrm>
              <a:off x="2950320" y="5237012"/>
              <a:ext cx="738605" cy="674832"/>
            </a:xfrm>
            <a:prstGeom prst="roundRect">
              <a:avLst/>
            </a:prstGeom>
          </p:spPr>
        </p:pic>
        <p:pic>
          <p:nvPicPr>
            <p:cNvPr id="7" name="図 6" descr="proposed_all_with_edge.png">
              <a:extLst>
                <a:ext uri="{FF2B5EF4-FFF2-40B4-BE49-F238E27FC236}">
                  <a16:creationId xmlns:a16="http://schemas.microsoft.com/office/drawing/2014/main" id="{FD2D3FC1-6E21-6A4D-BB1E-FE3F125E9C2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0349" t="41547" r="24545" b="18243"/>
            <a:stretch/>
          </p:blipFill>
          <p:spPr>
            <a:xfrm>
              <a:off x="10451867" y="5248091"/>
              <a:ext cx="744951" cy="695757"/>
            </a:xfrm>
            <a:prstGeom prst="roundRect">
              <a:avLst/>
            </a:prstGeom>
          </p:spPr>
        </p:pic>
        <p:pic>
          <p:nvPicPr>
            <p:cNvPr id="8" name="図 7">
              <a:extLst>
                <a:ext uri="{FF2B5EF4-FFF2-40B4-BE49-F238E27FC236}">
                  <a16:creationId xmlns:a16="http://schemas.microsoft.com/office/drawing/2014/main" id="{875B7893-4513-4D43-A953-1E2EC42F9B4D}"/>
                </a:ext>
              </a:extLst>
            </p:cNvPr>
            <p:cNvPicPr>
              <a:picLocks noChangeAspect="1"/>
            </p:cNvPicPr>
            <p:nvPr/>
          </p:nvPicPr>
          <p:blipFill rotWithShape="1">
            <a:blip r:embed="rId5"/>
            <a:srcRect l="25562" t="20305" r="35235" b="42694"/>
            <a:stretch/>
          </p:blipFill>
          <p:spPr>
            <a:xfrm>
              <a:off x="9703047" y="5248092"/>
              <a:ext cx="738604" cy="695756"/>
            </a:xfrm>
            <a:prstGeom prst="roundRect">
              <a:avLst/>
            </a:prstGeom>
            <a:ln>
              <a:noFill/>
            </a:ln>
          </p:spPr>
        </p:pic>
        <p:pic>
          <p:nvPicPr>
            <p:cNvPr id="9" name="Picture 190" descr="volume_rendering">
              <a:extLst>
                <a:ext uri="{FF2B5EF4-FFF2-40B4-BE49-F238E27FC236}">
                  <a16:creationId xmlns:a16="http://schemas.microsoft.com/office/drawing/2014/main" id="{7E522AEF-4F7D-8141-B0D3-B0FCB9F313C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4614" t="34414" r="29252" b="21807"/>
            <a:stretch/>
          </p:blipFill>
          <p:spPr bwMode="auto">
            <a:xfrm>
              <a:off x="6705055" y="5232394"/>
              <a:ext cx="735672" cy="698132"/>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9">
              <a:extLst>
                <a:ext uri="{FF2B5EF4-FFF2-40B4-BE49-F238E27FC236}">
                  <a16:creationId xmlns:a16="http://schemas.microsoft.com/office/drawing/2014/main" id="{46E72627-3D71-C249-8B23-1C1A30AD75C6}"/>
                </a:ext>
              </a:extLst>
            </p:cNvPr>
            <p:cNvPicPr>
              <a:picLocks noChangeAspect="1"/>
            </p:cNvPicPr>
            <p:nvPr/>
          </p:nvPicPr>
          <p:blipFill rotWithShape="1">
            <a:blip r:embed="rId7"/>
            <a:srcRect l="31140" t="27519" r="23478" b="15359"/>
            <a:stretch/>
          </p:blipFill>
          <p:spPr>
            <a:xfrm>
              <a:off x="8210891" y="5248091"/>
              <a:ext cx="736976" cy="695757"/>
            </a:xfrm>
            <a:prstGeom prst="roundRect">
              <a:avLst/>
            </a:prstGeom>
            <a:ln>
              <a:noFill/>
            </a:ln>
          </p:spPr>
        </p:pic>
        <p:pic>
          <p:nvPicPr>
            <p:cNvPr id="11" name="図 10" descr="screenshot_308.png">
              <a:extLst>
                <a:ext uri="{FF2B5EF4-FFF2-40B4-BE49-F238E27FC236}">
                  <a16:creationId xmlns:a16="http://schemas.microsoft.com/office/drawing/2014/main" id="{7D8CDED2-4961-1E47-BDE8-B2D35B6F3520}"/>
                </a:ext>
              </a:extLst>
            </p:cNvPr>
            <p:cNvPicPr>
              <a:picLocks noChangeAspect="1"/>
            </p:cNvPicPr>
            <p:nvPr/>
          </p:nvPicPr>
          <p:blipFill rotWithShape="1">
            <a:blip r:embed="rId8">
              <a:extLst>
                <a:ext uri="{28A0092B-C50C-407E-A947-70E740481C1C}">
                  <a14:useLocalDpi xmlns:a14="http://schemas.microsoft.com/office/drawing/2010/main"/>
                </a:ext>
              </a:extLst>
            </a:blip>
            <a:srcRect l="7525" t="39176" r="21654" b="18791"/>
            <a:stretch/>
          </p:blipFill>
          <p:spPr>
            <a:xfrm>
              <a:off x="8959389" y="5248091"/>
              <a:ext cx="732138" cy="695757"/>
            </a:xfrm>
            <a:prstGeom prst="roundRect">
              <a:avLst/>
            </a:prstGeom>
          </p:spPr>
        </p:pic>
        <p:pic>
          <p:nvPicPr>
            <p:cNvPr id="12" name="図 11">
              <a:extLst>
                <a:ext uri="{FF2B5EF4-FFF2-40B4-BE49-F238E27FC236}">
                  <a16:creationId xmlns:a16="http://schemas.microsoft.com/office/drawing/2014/main" id="{96993AF9-B5CA-4E44-9325-D8112A0847A3}"/>
                </a:ext>
              </a:extLst>
            </p:cNvPr>
            <p:cNvPicPr>
              <a:picLocks noChangeAspect="1"/>
            </p:cNvPicPr>
            <p:nvPr/>
          </p:nvPicPr>
          <p:blipFill rotWithShape="1">
            <a:blip r:embed="rId9"/>
            <a:srcRect l="32234" t="26092" r="18994" b="29935"/>
            <a:stretch/>
          </p:blipFill>
          <p:spPr>
            <a:xfrm>
              <a:off x="7455968" y="5248092"/>
              <a:ext cx="739907" cy="695757"/>
            </a:xfrm>
            <a:prstGeom prst="roundRect">
              <a:avLst/>
            </a:prstGeom>
          </p:spPr>
        </p:pic>
        <p:pic>
          <p:nvPicPr>
            <p:cNvPr id="13" name="図 12">
              <a:extLst>
                <a:ext uri="{FF2B5EF4-FFF2-40B4-BE49-F238E27FC236}">
                  <a16:creationId xmlns:a16="http://schemas.microsoft.com/office/drawing/2014/main" id="{680F9452-0E19-1340-B042-5FDD220C85A6}"/>
                </a:ext>
              </a:extLst>
            </p:cNvPr>
            <p:cNvPicPr>
              <a:picLocks noChangeAspect="1"/>
            </p:cNvPicPr>
            <p:nvPr/>
          </p:nvPicPr>
          <p:blipFill rotWithShape="1">
            <a:blip r:embed="rId10"/>
            <a:srcRect l="43668" t="17415" r="34743" b="19094"/>
            <a:stretch/>
          </p:blipFill>
          <p:spPr>
            <a:xfrm>
              <a:off x="6706822" y="5920532"/>
              <a:ext cx="732138" cy="693334"/>
            </a:xfrm>
            <a:prstGeom prst="roundRect">
              <a:avLst/>
            </a:prstGeom>
          </p:spPr>
        </p:pic>
        <p:pic>
          <p:nvPicPr>
            <p:cNvPr id="14" name="図 13">
              <a:extLst>
                <a:ext uri="{FF2B5EF4-FFF2-40B4-BE49-F238E27FC236}">
                  <a16:creationId xmlns:a16="http://schemas.microsoft.com/office/drawing/2014/main" id="{46A6A249-DA60-6043-8790-8FEFEBEC337C}"/>
                </a:ext>
              </a:extLst>
            </p:cNvPr>
            <p:cNvPicPr>
              <a:picLocks noChangeAspect="1"/>
            </p:cNvPicPr>
            <p:nvPr/>
          </p:nvPicPr>
          <p:blipFill rotWithShape="1">
            <a:blip r:embed="rId11"/>
            <a:srcRect l="56965" t="43751" r="13803" b="20636"/>
            <a:stretch/>
          </p:blipFill>
          <p:spPr>
            <a:xfrm>
              <a:off x="5196098" y="5237013"/>
              <a:ext cx="738603" cy="674832"/>
            </a:xfrm>
            <a:prstGeom prst="roundRect">
              <a:avLst/>
            </a:prstGeom>
            <a:ln>
              <a:noFill/>
            </a:ln>
          </p:spPr>
        </p:pic>
        <p:pic>
          <p:nvPicPr>
            <p:cNvPr id="15" name="図 14">
              <a:extLst>
                <a:ext uri="{FF2B5EF4-FFF2-40B4-BE49-F238E27FC236}">
                  <a16:creationId xmlns:a16="http://schemas.microsoft.com/office/drawing/2014/main" id="{2077D53E-3350-0846-B102-7122730EEDBF}"/>
                </a:ext>
              </a:extLst>
            </p:cNvPr>
            <p:cNvPicPr>
              <a:picLocks noChangeAspect="1"/>
            </p:cNvPicPr>
            <p:nvPr/>
          </p:nvPicPr>
          <p:blipFill rotWithShape="1">
            <a:blip r:embed="rId12"/>
            <a:srcRect l="32295" t="20879" r="19526" b="20437"/>
            <a:stretch/>
          </p:blipFill>
          <p:spPr>
            <a:xfrm>
              <a:off x="10456892" y="5950231"/>
              <a:ext cx="742446" cy="674832"/>
            </a:xfrm>
            <a:prstGeom prst="roundRect">
              <a:avLst/>
            </a:prstGeom>
          </p:spPr>
        </p:pic>
        <p:pic>
          <p:nvPicPr>
            <p:cNvPr id="16" name="図 15">
              <a:extLst>
                <a:ext uri="{FF2B5EF4-FFF2-40B4-BE49-F238E27FC236}">
                  <a16:creationId xmlns:a16="http://schemas.microsoft.com/office/drawing/2014/main" id="{0A560EC7-2D45-8748-8B22-BC7EA8F90FAE}"/>
                </a:ext>
              </a:extLst>
            </p:cNvPr>
            <p:cNvPicPr>
              <a:picLocks noChangeAspect="1"/>
            </p:cNvPicPr>
            <p:nvPr/>
          </p:nvPicPr>
          <p:blipFill rotWithShape="1">
            <a:blip r:embed="rId13"/>
            <a:srcRect l="31811" t="17984" r="31932" b="27253"/>
            <a:stretch/>
          </p:blipFill>
          <p:spPr>
            <a:xfrm>
              <a:off x="11209887" y="5248091"/>
              <a:ext cx="739907" cy="697074"/>
            </a:xfrm>
            <a:prstGeom prst="roundRect">
              <a:avLst/>
            </a:prstGeom>
          </p:spPr>
        </p:pic>
        <p:pic>
          <p:nvPicPr>
            <p:cNvPr id="17" name="図 16">
              <a:extLst>
                <a:ext uri="{FF2B5EF4-FFF2-40B4-BE49-F238E27FC236}">
                  <a16:creationId xmlns:a16="http://schemas.microsoft.com/office/drawing/2014/main" id="{6FB6A41C-782C-AF47-A0D7-C4290CA1E2D2}"/>
                </a:ext>
              </a:extLst>
            </p:cNvPr>
            <p:cNvPicPr/>
            <p:nvPr/>
          </p:nvPicPr>
          <p:blipFill rotWithShape="1">
            <a:blip r:embed="rId14">
              <a:extLst>
                <a:ext uri="{28A0092B-C50C-407E-A947-70E740481C1C}">
                  <a14:useLocalDpi xmlns:a14="http://schemas.microsoft.com/office/drawing/2010/main" val="0"/>
                </a:ext>
              </a:extLst>
            </a:blip>
            <a:srcRect l="36850" t="23753" r="21872" b="33748"/>
            <a:stretch/>
          </p:blipFill>
          <p:spPr bwMode="auto">
            <a:xfrm>
              <a:off x="4452439" y="5921960"/>
              <a:ext cx="732138" cy="698392"/>
            </a:xfrm>
            <a:prstGeom prst="roundRect">
              <a:avLst/>
            </a:prstGeom>
            <a:noFill/>
            <a:ln>
              <a:noFill/>
            </a:ln>
            <a:extLst>
              <a:ext uri="{53640926-AAD7-44D8-BBD7-CCE9431645EC}">
                <a14:shadowObscured xmlns:a14="http://schemas.microsoft.com/office/drawing/2010/main"/>
              </a:ext>
            </a:extLst>
          </p:spPr>
        </p:pic>
        <p:pic>
          <p:nvPicPr>
            <p:cNvPr id="18" name="図 17">
              <a:extLst>
                <a:ext uri="{FF2B5EF4-FFF2-40B4-BE49-F238E27FC236}">
                  <a16:creationId xmlns:a16="http://schemas.microsoft.com/office/drawing/2014/main" id="{15E986CD-33B6-6F4F-8591-5CE61051FF83}"/>
                </a:ext>
              </a:extLst>
            </p:cNvPr>
            <p:cNvPicPr>
              <a:picLocks noChangeAspect="1"/>
            </p:cNvPicPr>
            <p:nvPr/>
          </p:nvPicPr>
          <p:blipFill rotWithShape="1">
            <a:blip r:embed="rId15"/>
            <a:srcRect l="17241" t="10123" r="18713" b="13964"/>
            <a:stretch/>
          </p:blipFill>
          <p:spPr>
            <a:xfrm>
              <a:off x="11207365" y="5958106"/>
              <a:ext cx="744951" cy="662246"/>
            </a:xfrm>
            <a:prstGeom prst="roundRect">
              <a:avLst/>
            </a:prstGeom>
          </p:spPr>
        </p:pic>
        <p:pic>
          <p:nvPicPr>
            <p:cNvPr id="19" name="図 18">
              <a:extLst>
                <a:ext uri="{FF2B5EF4-FFF2-40B4-BE49-F238E27FC236}">
                  <a16:creationId xmlns:a16="http://schemas.microsoft.com/office/drawing/2014/main" id="{E66D8797-66B8-9148-A6CA-674102673E17}"/>
                </a:ext>
              </a:extLst>
            </p:cNvPr>
            <p:cNvPicPr>
              <a:picLocks noChangeAspect="1"/>
            </p:cNvPicPr>
            <p:nvPr/>
          </p:nvPicPr>
          <p:blipFill rotWithShape="1">
            <a:blip r:embed="rId16"/>
            <a:srcRect l="5405" t="19818" r="43211" b="12595"/>
            <a:stretch/>
          </p:blipFill>
          <p:spPr>
            <a:xfrm>
              <a:off x="2949018" y="5924594"/>
              <a:ext cx="739907" cy="695757"/>
            </a:xfrm>
            <a:prstGeom prst="roundRect">
              <a:avLst/>
            </a:prstGeom>
          </p:spPr>
        </p:pic>
        <p:pic>
          <p:nvPicPr>
            <p:cNvPr id="20" name="図 19" descr="jsces2012_20120528_20-55-07.bmp">
              <a:extLst>
                <a:ext uri="{FF2B5EF4-FFF2-40B4-BE49-F238E27FC236}">
                  <a16:creationId xmlns:a16="http://schemas.microsoft.com/office/drawing/2014/main" id="{0A38348D-BE0A-A947-9A8E-6CF1AC54A071}"/>
                </a:ext>
              </a:extLst>
            </p:cNvPr>
            <p:cNvPicPr>
              <a:picLocks noChangeAspect="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36437" t="30647" r="39933" b="40491"/>
            <a:stretch/>
          </p:blipFill>
          <p:spPr>
            <a:xfrm>
              <a:off x="5196098" y="5920532"/>
              <a:ext cx="738603" cy="676607"/>
            </a:xfrm>
            <a:prstGeom prst="roundRect">
              <a:avLst/>
            </a:prstGeom>
            <a:ln>
              <a:noFill/>
            </a:ln>
          </p:spPr>
        </p:pic>
        <p:pic>
          <p:nvPicPr>
            <p:cNvPr id="21" name="図 20">
              <a:extLst>
                <a:ext uri="{FF2B5EF4-FFF2-40B4-BE49-F238E27FC236}">
                  <a16:creationId xmlns:a16="http://schemas.microsoft.com/office/drawing/2014/main" id="{94064626-91D6-2642-824A-A31F0F6DE0FD}"/>
                </a:ext>
              </a:extLst>
            </p:cNvPr>
            <p:cNvPicPr>
              <a:picLocks noChangeAspect="1"/>
            </p:cNvPicPr>
            <p:nvPr/>
          </p:nvPicPr>
          <p:blipFill rotWithShape="1">
            <a:blip r:embed="rId18">
              <a:clrChange>
                <a:clrFrom>
                  <a:srgbClr val="FFFFFF"/>
                </a:clrFrom>
                <a:clrTo>
                  <a:srgbClr val="FFFFFF">
                    <a:alpha val="0"/>
                  </a:srgbClr>
                </a:clrTo>
              </a:clrChange>
            </a:blip>
            <a:srcRect l="20216" t="37749" r="38780" b="13502"/>
            <a:stretch/>
          </p:blipFill>
          <p:spPr>
            <a:xfrm>
              <a:off x="4452439" y="5237012"/>
              <a:ext cx="732138" cy="674832"/>
            </a:xfrm>
            <a:prstGeom prst="roundRect">
              <a:avLst/>
            </a:prstGeom>
            <a:ln>
              <a:noFill/>
            </a:ln>
          </p:spPr>
        </p:pic>
        <p:pic>
          <p:nvPicPr>
            <p:cNvPr id="22" name="図 21">
              <a:extLst>
                <a:ext uri="{FF2B5EF4-FFF2-40B4-BE49-F238E27FC236}">
                  <a16:creationId xmlns:a16="http://schemas.microsoft.com/office/drawing/2014/main" id="{F663E369-AE8E-A14D-9A2D-63FA6EDC6DE7}"/>
                </a:ext>
              </a:extLst>
            </p:cNvPr>
            <p:cNvPicPr>
              <a:picLocks noChangeAspect="1"/>
            </p:cNvPicPr>
            <p:nvPr/>
          </p:nvPicPr>
          <p:blipFill rotWithShape="1">
            <a:blip r:embed="rId19">
              <a:extLst>
                <a:ext uri="{28A0092B-C50C-407E-A947-70E740481C1C}">
                  <a14:useLocalDpi xmlns:a14="http://schemas.microsoft.com/office/drawing/2010/main" val="0"/>
                </a:ext>
              </a:extLst>
            </a:blip>
            <a:srcRect l="41343" t="20487" r="22049" b="47499"/>
            <a:stretch/>
          </p:blipFill>
          <p:spPr>
            <a:xfrm>
              <a:off x="7455968" y="5950231"/>
              <a:ext cx="739907" cy="674832"/>
            </a:xfrm>
            <a:prstGeom prst="roundRect">
              <a:avLst/>
            </a:prstGeom>
            <a:effectLst/>
          </p:spPr>
        </p:pic>
        <p:pic>
          <p:nvPicPr>
            <p:cNvPr id="23" name="図 22">
              <a:extLst>
                <a:ext uri="{FF2B5EF4-FFF2-40B4-BE49-F238E27FC236}">
                  <a16:creationId xmlns:a16="http://schemas.microsoft.com/office/drawing/2014/main" id="{E674E81B-61FB-3F41-99D0-F96457A9E632}"/>
                </a:ext>
              </a:extLst>
            </p:cNvPr>
            <p:cNvPicPr>
              <a:picLocks noChangeAspect="1"/>
            </p:cNvPicPr>
            <p:nvPr/>
          </p:nvPicPr>
          <p:blipFill rotWithShape="1">
            <a:blip r:embed="rId20"/>
            <a:srcRect l="49148" t="30408" r="11512" b="32312"/>
            <a:stretch/>
          </p:blipFill>
          <p:spPr>
            <a:xfrm>
              <a:off x="3703941" y="5921960"/>
              <a:ext cx="736976" cy="698392"/>
            </a:xfrm>
            <a:prstGeom prst="roundRect">
              <a:avLst/>
            </a:prstGeom>
          </p:spPr>
        </p:pic>
        <p:pic>
          <p:nvPicPr>
            <p:cNvPr id="24" name="図 5">
              <a:extLst>
                <a:ext uri="{FF2B5EF4-FFF2-40B4-BE49-F238E27FC236}">
                  <a16:creationId xmlns:a16="http://schemas.microsoft.com/office/drawing/2014/main" id="{2CD7611B-2024-F54D-A4CF-546A38F5858E}"/>
                </a:ext>
              </a:extLst>
            </p:cNvPr>
            <p:cNvPicPr>
              <a:picLocks noChangeAspect="1"/>
            </p:cNvPicPr>
            <p:nvPr/>
          </p:nvPicPr>
          <p:blipFill rotWithShape="1">
            <a:blip r:embed="rId21">
              <a:extLst>
                <a:ext uri="{28A0092B-C50C-407E-A947-70E740481C1C}">
                  <a14:useLocalDpi xmlns:a14="http://schemas.microsoft.com/office/drawing/2010/main" val="0"/>
                </a:ext>
              </a:extLst>
            </a:blip>
            <a:srcRect l="47905" t="8179" r="36097" b="68870"/>
            <a:stretch/>
          </p:blipFill>
          <p:spPr bwMode="auto">
            <a:xfrm>
              <a:off x="8209261" y="5950231"/>
              <a:ext cx="737302" cy="67012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図 10" descr="screenshot_339.png">
              <a:extLst>
                <a:ext uri="{FF2B5EF4-FFF2-40B4-BE49-F238E27FC236}">
                  <a16:creationId xmlns:a16="http://schemas.microsoft.com/office/drawing/2014/main" id="{E12B0CA5-6878-144D-9568-F4F8325F6414}"/>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54001" t="3926" r="3749" b="5264"/>
            <a:stretch/>
          </p:blipFill>
          <p:spPr bwMode="auto">
            <a:xfrm>
              <a:off x="3702311" y="5237012"/>
              <a:ext cx="738606" cy="674832"/>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7" descr="スクリーンショット 2016-08-29 13.23.25.png">
              <a:extLst>
                <a:ext uri="{FF2B5EF4-FFF2-40B4-BE49-F238E27FC236}">
                  <a16:creationId xmlns:a16="http://schemas.microsoft.com/office/drawing/2014/main" id="{06E3CAF4-5A35-944D-B80F-AB4750CD28DA}"/>
                </a:ext>
              </a:extLst>
            </p:cNvPr>
            <p:cNvPicPr>
              <a:picLocks noChangeAspect="1"/>
            </p:cNvPicPr>
            <p:nvPr/>
          </p:nvPicPr>
          <p:blipFill rotWithShape="1">
            <a:blip r:embed="rId23">
              <a:extLst>
                <a:ext uri="{28A0092B-C50C-407E-A947-70E740481C1C}">
                  <a14:useLocalDpi xmlns:a14="http://schemas.microsoft.com/office/drawing/2010/main" val="0"/>
                </a:ext>
              </a:extLst>
            </a:blip>
            <a:srcRect l="44885" t="7034" r="23973" b="35314"/>
            <a:stretch/>
          </p:blipFill>
          <p:spPr>
            <a:xfrm>
              <a:off x="9701742" y="5950231"/>
              <a:ext cx="739909" cy="674832"/>
            </a:xfrm>
            <a:prstGeom prst="roundRect">
              <a:avLst/>
            </a:prstGeom>
          </p:spPr>
        </p:pic>
        <p:pic>
          <p:nvPicPr>
            <p:cNvPr id="27" name="図 26">
              <a:extLst>
                <a:ext uri="{FF2B5EF4-FFF2-40B4-BE49-F238E27FC236}">
                  <a16:creationId xmlns:a16="http://schemas.microsoft.com/office/drawing/2014/main" id="{5C5A28F8-77AA-D946-A36B-0425B2BE62A6}"/>
                </a:ext>
              </a:extLst>
            </p:cNvPr>
            <p:cNvPicPr>
              <a:picLocks noChangeAspect="1"/>
            </p:cNvPicPr>
            <p:nvPr/>
          </p:nvPicPr>
          <p:blipFill rotWithShape="1">
            <a:blip r:embed="rId24"/>
            <a:srcRect l="23184" t="34876" r="35737" b="28340"/>
            <a:stretch/>
          </p:blipFill>
          <p:spPr>
            <a:xfrm>
              <a:off x="5944917" y="5921960"/>
              <a:ext cx="744951" cy="695757"/>
            </a:xfrm>
            <a:prstGeom prst="roundRect">
              <a:avLst/>
            </a:prstGeom>
          </p:spPr>
        </p:pic>
        <p:pic>
          <p:nvPicPr>
            <p:cNvPr id="28" name="図 27" descr="screenshot_347.png">
              <a:extLst>
                <a:ext uri="{FF2B5EF4-FFF2-40B4-BE49-F238E27FC236}">
                  <a16:creationId xmlns:a16="http://schemas.microsoft.com/office/drawing/2014/main" id="{C2A8B849-834D-C040-91D5-E48C105F2304}"/>
                </a:ext>
              </a:extLst>
            </p:cNvPr>
            <p:cNvPicPr>
              <a:picLocks noChangeAspect="1"/>
            </p:cNvPicPr>
            <p:nvPr/>
          </p:nvPicPr>
          <p:blipFill rotWithShape="1">
            <a:blip r:embed="rId25">
              <a:extLst>
                <a:ext uri="{28A0092B-C50C-407E-A947-70E740481C1C}">
                  <a14:useLocalDpi xmlns:a14="http://schemas.microsoft.com/office/drawing/2010/main" val="0"/>
                </a:ext>
              </a:extLst>
            </a:blip>
            <a:srcRect l="18763" t="26777" r="13051" b="13336"/>
            <a:stretch/>
          </p:blipFill>
          <p:spPr>
            <a:xfrm>
              <a:off x="5947437" y="5237012"/>
              <a:ext cx="744951" cy="674832"/>
            </a:xfrm>
            <a:prstGeom prst="roundRect">
              <a:avLst/>
            </a:prstGeom>
          </p:spPr>
        </p:pic>
      </p:grpSp>
    </p:spTree>
    <p:extLst>
      <p:ext uri="{BB962C8B-B14F-4D97-AF65-F5344CB8AC3E}">
        <p14:creationId xmlns:p14="http://schemas.microsoft.com/office/powerpoint/2010/main" val="137927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dissolv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973A1-6133-5141-BDB5-57CB1669B0C5}"/>
              </a:ext>
            </a:extLst>
          </p:cNvPr>
          <p:cNvSpPr>
            <a:spLocks noGrp="1"/>
          </p:cNvSpPr>
          <p:nvPr>
            <p:ph type="title"/>
          </p:nvPr>
        </p:nvSpPr>
        <p:spPr/>
        <p:txBody>
          <a:bodyPr/>
          <a:lstStyle/>
          <a:p>
            <a:r>
              <a:rPr kumimoji="1" lang="en-US" altLang="ja-JP" dirty="0"/>
              <a:t>Adaptive Time Sampling</a:t>
            </a:r>
            <a:endParaRPr kumimoji="1" lang="ja-JP" altLang="en-US" dirty="0"/>
          </a:p>
        </p:txBody>
      </p:sp>
      <p:sp>
        <p:nvSpPr>
          <p:cNvPr id="3" name="コンテンツ プレースホルダー 2">
            <a:extLst>
              <a:ext uri="{FF2B5EF4-FFF2-40B4-BE49-F238E27FC236}">
                <a16:creationId xmlns:a16="http://schemas.microsoft.com/office/drawing/2014/main" id="{79307BC2-836E-7E40-8BFC-A6780FD64922}"/>
              </a:ext>
            </a:extLst>
          </p:cNvPr>
          <p:cNvSpPr>
            <a:spLocks noGrp="1"/>
          </p:cNvSpPr>
          <p:nvPr>
            <p:ph idx="1"/>
          </p:nvPr>
        </p:nvSpPr>
        <p:spPr/>
        <p:txBody>
          <a:bodyPr/>
          <a:lstStyle/>
          <a:p>
            <a:r>
              <a:rPr kumimoji="1" lang="en-US" altLang="ja-JP" b="1" dirty="0"/>
              <a:t>Variation patterns and time intervals</a:t>
            </a:r>
            <a:endParaRPr kumimoji="1" lang="ja-JP" altLang="en-US" b="1"/>
          </a:p>
        </p:txBody>
      </p:sp>
      <p:grpSp>
        <p:nvGrpSpPr>
          <p:cNvPr id="115" name="グループ化 114">
            <a:extLst>
              <a:ext uri="{FF2B5EF4-FFF2-40B4-BE49-F238E27FC236}">
                <a16:creationId xmlns:a16="http://schemas.microsoft.com/office/drawing/2014/main" id="{084DE7F7-4C5C-164C-8D6A-4E0B6B071DB5}"/>
              </a:ext>
            </a:extLst>
          </p:cNvPr>
          <p:cNvGrpSpPr/>
          <p:nvPr/>
        </p:nvGrpSpPr>
        <p:grpSpPr>
          <a:xfrm>
            <a:off x="3575360" y="2375123"/>
            <a:ext cx="8200870" cy="4248257"/>
            <a:chOff x="956348" y="2418689"/>
            <a:chExt cx="8200870" cy="4248257"/>
          </a:xfrm>
        </p:grpSpPr>
        <p:sp>
          <p:nvSpPr>
            <p:cNvPr id="4" name="正方形/長方形 3">
              <a:extLst>
                <a:ext uri="{FF2B5EF4-FFF2-40B4-BE49-F238E27FC236}">
                  <a16:creationId xmlns:a16="http://schemas.microsoft.com/office/drawing/2014/main" id="{671D30CB-FB93-DB4E-AFFB-7A1E3B3204F8}"/>
                </a:ext>
              </a:extLst>
            </p:cNvPr>
            <p:cNvSpPr/>
            <p:nvPr/>
          </p:nvSpPr>
          <p:spPr>
            <a:xfrm>
              <a:off x="1480774" y="2880354"/>
              <a:ext cx="1256082"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5" name="正方形/長方形 4">
              <a:extLst>
                <a:ext uri="{FF2B5EF4-FFF2-40B4-BE49-F238E27FC236}">
                  <a16:creationId xmlns:a16="http://schemas.microsoft.com/office/drawing/2014/main" id="{99B9352E-C997-6144-8B0A-AF97689648F3}"/>
                </a:ext>
              </a:extLst>
            </p:cNvPr>
            <p:cNvSpPr/>
            <p:nvPr/>
          </p:nvSpPr>
          <p:spPr>
            <a:xfrm>
              <a:off x="2719816" y="2880354"/>
              <a:ext cx="2438272" cy="1797422"/>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241A672-768C-164E-BEB1-1E33365B1ECC}"/>
                </a:ext>
              </a:extLst>
            </p:cNvPr>
            <p:cNvSpPr/>
            <p:nvPr/>
          </p:nvSpPr>
          <p:spPr>
            <a:xfrm>
              <a:off x="5158088" y="2880354"/>
              <a:ext cx="1238132" cy="1797422"/>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FA2A4DB-FA07-BA45-94F1-813305A049AC}"/>
                </a:ext>
              </a:extLst>
            </p:cNvPr>
            <p:cNvSpPr/>
            <p:nvPr/>
          </p:nvSpPr>
          <p:spPr>
            <a:xfrm>
              <a:off x="6391559" y="2880354"/>
              <a:ext cx="1681994"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9FB9ED2-0949-DC43-86C3-34E7DCA70E74}"/>
                </a:ext>
              </a:extLst>
            </p:cNvPr>
            <p:cNvCxnSpPr>
              <a:cxnSpLocks/>
            </p:cNvCxnSpPr>
            <p:nvPr/>
          </p:nvCxnSpPr>
          <p:spPr>
            <a:xfrm>
              <a:off x="1456650" y="4654472"/>
              <a:ext cx="7577424"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a:extLst>
                <a:ext uri="{FF2B5EF4-FFF2-40B4-BE49-F238E27FC236}">
                  <a16:creationId xmlns:a16="http://schemas.microsoft.com/office/drawing/2014/main" id="{1E3998D0-A411-9549-B36E-46A1F7E3CC1E}"/>
                </a:ext>
              </a:extLst>
            </p:cNvPr>
            <p:cNvSpPr/>
            <p:nvPr/>
          </p:nvSpPr>
          <p:spPr>
            <a:xfrm>
              <a:off x="1393769"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92BED89-581C-8E49-A8C8-CC32BD9266AD}"/>
                </a:ext>
              </a:extLst>
            </p:cNvPr>
            <p:cNvSpPr/>
            <p:nvPr/>
          </p:nvSpPr>
          <p:spPr>
            <a:xfrm>
              <a:off x="2621377"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3553771D-89B8-3943-BE1E-298D9F1482D1}"/>
                </a:ext>
              </a:extLst>
            </p:cNvPr>
            <p:cNvSpPr/>
            <p:nvPr/>
          </p:nvSpPr>
          <p:spPr>
            <a:xfrm>
              <a:off x="3841981"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8482D33-CCDF-6246-B780-2EE8E86A5FC1}"/>
                </a:ext>
              </a:extLst>
            </p:cNvPr>
            <p:cNvCxnSpPr>
              <a:cxnSpLocks/>
            </p:cNvCxnSpPr>
            <p:nvPr/>
          </p:nvCxnSpPr>
          <p:spPr>
            <a:xfrm flipV="1">
              <a:off x="1472784" y="2696584"/>
              <a:ext cx="0" cy="198119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6B52DC4D-C726-414E-86F7-3080B03D307A}"/>
                </a:ext>
              </a:extLst>
            </p:cNvPr>
            <p:cNvSpPr txBox="1"/>
            <p:nvPr/>
          </p:nvSpPr>
          <p:spPr>
            <a:xfrm>
              <a:off x="956348" y="2418689"/>
              <a:ext cx="370614" cy="400110"/>
            </a:xfrm>
            <a:prstGeom prst="rect">
              <a:avLst/>
            </a:prstGeom>
            <a:noFill/>
          </p:spPr>
          <p:txBody>
            <a:bodyPr wrap="none" rtlCol="0">
              <a:spAutoFit/>
            </a:bodyPr>
            <a:lstStyle/>
            <a:p>
              <a:r>
                <a:rPr lang="en-US" altLang="ja-JP" sz="2000" i="1" dirty="0">
                  <a:latin typeface="Times" pitchFamily="2" charset="0"/>
                </a:rPr>
                <a:t>D</a:t>
              </a:r>
              <a:endParaRPr kumimoji="1" lang="ja-JP" altLang="en-US" sz="2000" i="1">
                <a:latin typeface="Times" pitchFamily="2" charset="0"/>
              </a:endParaRPr>
            </a:p>
          </p:txBody>
        </p:sp>
        <p:grpSp>
          <p:nvGrpSpPr>
            <p:cNvPr id="14" name="グループ化 13">
              <a:extLst>
                <a:ext uri="{FF2B5EF4-FFF2-40B4-BE49-F238E27FC236}">
                  <a16:creationId xmlns:a16="http://schemas.microsoft.com/office/drawing/2014/main" id="{44B8F996-3FDA-C74E-8817-FF80626C8D09}"/>
                </a:ext>
              </a:extLst>
            </p:cNvPr>
            <p:cNvGrpSpPr/>
            <p:nvPr/>
          </p:nvGrpSpPr>
          <p:grpSpPr>
            <a:xfrm>
              <a:off x="8107617" y="4622169"/>
              <a:ext cx="304800" cy="279698"/>
              <a:chOff x="3653563" y="3535679"/>
              <a:chExt cx="304800" cy="279698"/>
            </a:xfrm>
          </p:grpSpPr>
          <p:cxnSp>
            <p:nvCxnSpPr>
              <p:cNvPr id="15" name="直線コネクタ 14">
                <a:extLst>
                  <a:ext uri="{FF2B5EF4-FFF2-40B4-BE49-F238E27FC236}">
                    <a16:creationId xmlns:a16="http://schemas.microsoft.com/office/drawing/2014/main" id="{FFAA2B4F-9FC2-0541-9403-73BA43575B82}"/>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14DC9E5C-AB95-BC41-B732-999ECFB6A000}"/>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3C87A9BB-743B-0F4B-B78E-474EB08FCC2A}"/>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8" name="直線コネクタ 17">
              <a:extLst>
                <a:ext uri="{FF2B5EF4-FFF2-40B4-BE49-F238E27FC236}">
                  <a16:creationId xmlns:a16="http://schemas.microsoft.com/office/drawing/2014/main" id="{9892D0E1-9B5E-4544-A659-60837BED8796}"/>
                </a:ext>
              </a:extLst>
            </p:cNvPr>
            <p:cNvCxnSpPr>
              <a:cxnSpLocks/>
            </p:cNvCxnSpPr>
            <p:nvPr/>
          </p:nvCxnSpPr>
          <p:spPr>
            <a:xfrm>
              <a:off x="1472784" y="3862437"/>
              <a:ext cx="74214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74425C-779B-1742-8A61-06A6D7C5C480}"/>
                </a:ext>
              </a:extLst>
            </p:cNvPr>
            <p:cNvSpPr txBox="1"/>
            <p:nvPr/>
          </p:nvSpPr>
          <p:spPr>
            <a:xfrm>
              <a:off x="8264376" y="3446176"/>
              <a:ext cx="692818" cy="400110"/>
            </a:xfrm>
            <a:prstGeom prst="rect">
              <a:avLst/>
            </a:prstGeom>
            <a:noFill/>
          </p:spPr>
          <p:txBody>
            <a:bodyPr wrap="none" rtlCol="0">
              <a:spAutoFit/>
            </a:bodyPr>
            <a:lstStyle/>
            <a:p>
              <a:r>
                <a:rPr kumimoji="1" lang="en-US" altLang="ja-JP" sz="2000" i="1" dirty="0">
                  <a:latin typeface="Times" pitchFamily="2" charset="0"/>
                </a:rPr>
                <a:t>D</a:t>
              </a:r>
              <a:r>
                <a:rPr kumimoji="1" lang="en-US" altLang="ja-JP" sz="2000" i="1" baseline="-25000" dirty="0">
                  <a:latin typeface="Times" pitchFamily="2" charset="0"/>
                </a:rPr>
                <a:t>THR</a:t>
              </a:r>
              <a:endParaRPr kumimoji="1" lang="ja-JP" altLang="en-US" sz="2000" i="1" baseline="-25000">
                <a:latin typeface="Times" pitchFamily="2" charset="0"/>
              </a:endParaRPr>
            </a:p>
          </p:txBody>
        </p:sp>
        <p:sp>
          <p:nvSpPr>
            <p:cNvPr id="20" name="円/楕円 19">
              <a:extLst>
                <a:ext uri="{FF2B5EF4-FFF2-40B4-BE49-F238E27FC236}">
                  <a16:creationId xmlns:a16="http://schemas.microsoft.com/office/drawing/2014/main" id="{12C41081-3662-BE48-A8BB-602AF74CFA78}"/>
                </a:ext>
              </a:extLst>
            </p:cNvPr>
            <p:cNvSpPr/>
            <p:nvPr/>
          </p:nvSpPr>
          <p:spPr>
            <a:xfrm>
              <a:off x="5061268"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4A54A93-C6BC-8A43-97F6-0E5CBFF9FBFE}"/>
                </a:ext>
              </a:extLst>
            </p:cNvPr>
            <p:cNvSpPr/>
            <p:nvPr/>
          </p:nvSpPr>
          <p:spPr>
            <a:xfrm>
              <a:off x="6288876"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843FAF2B-7319-BA41-A246-E92ACC076106}"/>
                </a:ext>
              </a:extLst>
            </p:cNvPr>
            <p:cNvSpPr/>
            <p:nvPr/>
          </p:nvSpPr>
          <p:spPr>
            <a:xfrm>
              <a:off x="1391793"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3F163782-21F1-5D48-BF9E-09217B028916}"/>
                </a:ext>
              </a:extLst>
            </p:cNvPr>
            <p:cNvSpPr/>
            <p:nvPr/>
          </p:nvSpPr>
          <p:spPr>
            <a:xfrm>
              <a:off x="2619401" y="41745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EC40D985-2E51-8345-8996-F5D20D352341}"/>
                </a:ext>
              </a:extLst>
            </p:cNvPr>
            <p:cNvSpPr/>
            <p:nvPr/>
          </p:nvSpPr>
          <p:spPr>
            <a:xfrm>
              <a:off x="3840005" y="31176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89A98F2-DF00-574F-957F-8213A65B700A}"/>
                </a:ext>
              </a:extLst>
            </p:cNvPr>
            <p:cNvSpPr/>
            <p:nvPr/>
          </p:nvSpPr>
          <p:spPr>
            <a:xfrm>
              <a:off x="5059292" y="3485774"/>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F94C59D-D616-754E-B1FD-B3EF8205BF31}"/>
                </a:ext>
              </a:extLst>
            </p:cNvPr>
            <p:cNvSpPr/>
            <p:nvPr/>
          </p:nvSpPr>
          <p:spPr>
            <a:xfrm>
              <a:off x="6286900"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A19AF821-9DF2-4548-9782-98B78139A9E8}"/>
                </a:ext>
              </a:extLst>
            </p:cNvPr>
            <p:cNvSpPr/>
            <p:nvPr/>
          </p:nvSpPr>
          <p:spPr>
            <a:xfrm>
              <a:off x="7522347" y="4568374"/>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AFFDF7D-5F73-B74B-AC85-4FBF4B839F02}"/>
                </a:ext>
              </a:extLst>
            </p:cNvPr>
            <p:cNvSpPr/>
            <p:nvPr/>
          </p:nvSpPr>
          <p:spPr>
            <a:xfrm>
              <a:off x="7517371" y="423340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CAF2B0B-5D49-1D4B-8B8E-D41CD187F60B}"/>
                </a:ext>
              </a:extLst>
            </p:cNvPr>
            <p:cNvGrpSpPr/>
            <p:nvPr/>
          </p:nvGrpSpPr>
          <p:grpSpPr>
            <a:xfrm>
              <a:off x="1480205" y="5729263"/>
              <a:ext cx="6424610" cy="381428"/>
              <a:chOff x="1095281" y="3570545"/>
              <a:chExt cx="6424610" cy="381428"/>
            </a:xfrm>
          </p:grpSpPr>
          <p:cxnSp>
            <p:nvCxnSpPr>
              <p:cNvPr id="30" name="直線コネクタ 29">
                <a:extLst>
                  <a:ext uri="{FF2B5EF4-FFF2-40B4-BE49-F238E27FC236}">
                    <a16:creationId xmlns:a16="http://schemas.microsoft.com/office/drawing/2014/main" id="{8157C2BE-4553-8B45-B6DC-083A15B48CD7}"/>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A64B80CF-6702-3D40-A2D7-C135CD7235B1}"/>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0143C87E-A8E9-7840-A112-6F367D16F6FD}"/>
                  </a:ext>
                </a:extLst>
              </p:cNvPr>
              <p:cNvCxnSpPr/>
              <p:nvPr/>
            </p:nvCxnSpPr>
            <p:spPr>
              <a:xfrm>
                <a:off x="231765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08CFAC6-164A-0A4D-9FD6-FE7BBA267D9C}"/>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31CA85E0-C2C3-C042-B0E3-0192A7038383}"/>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CDECC1BB-D1F6-684F-9685-AC587894E6CF}"/>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252801E6-0BCE-F64E-9810-882AD932B1ED}"/>
                  </a:ext>
                </a:extLst>
              </p:cNvPr>
              <p:cNvCxnSpPr/>
              <p:nvPr/>
            </p:nvCxnSpPr>
            <p:spPr>
              <a:xfrm>
                <a:off x="476240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B05D38D4-2772-8E4C-9EE1-4A936D08CF1B}"/>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73AB7AD4-17C3-8F4C-B3CE-F04EE3484A4C}"/>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609529AD-599A-D243-813D-CADAA5CE0378}"/>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33ED6AF2-F5B9-084F-A68E-7676D9C9C961}"/>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2334CF2A-6812-D347-A64F-3ED92FD7769F}"/>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E72C5519-114F-1E4D-8136-F968E1F50186}"/>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6B0DA94C-28CF-DB48-BE74-C2913A65F1E2}"/>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D1D15D30-B6E4-8249-BCEC-BC4542B77738}"/>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F1B6BDA6-0AD1-D948-8FA2-5A479D3FC3D4}"/>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682608AB-A77C-7A46-84B7-43B6F4B70109}"/>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46">
                <a:extLst>
                  <a:ext uri="{FF2B5EF4-FFF2-40B4-BE49-F238E27FC236}">
                    <a16:creationId xmlns:a16="http://schemas.microsoft.com/office/drawing/2014/main" id="{B7AA2EDE-EA8C-E448-997E-10FCF4E7BBC6}"/>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5E6C6E00-7524-DE49-93F7-4809AD25ABB7}"/>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1F44D908-274C-7B40-8036-DE174E3177D2}"/>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1F897A88-02AB-2B4B-91B4-EDAF5401B643}"/>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527AD53-874D-2B42-B09D-98BED47640D7}"/>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2D7B8AF4-17B3-2245-8450-F5C82E0B9362}"/>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462195F3-5001-9749-8360-62298C2B7041}"/>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a:extLst>
                  <a:ext uri="{FF2B5EF4-FFF2-40B4-BE49-F238E27FC236}">
                    <a16:creationId xmlns:a16="http://schemas.microsoft.com/office/drawing/2014/main" id="{F5D0E4B1-39DC-BF4E-AD85-74904BF14646}"/>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CD0DBC7B-CC71-1E44-AE69-B3A0153F9B24}"/>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4B5B8846-BA86-CA40-B8F9-920AF3AC3E3C}"/>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9E19DAEE-8914-9644-BB5B-E8FDA3DE6269}"/>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F36E377A-AB5F-AA41-BC26-90E74F73655E}"/>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4684AB60-0852-7B41-A3CB-E1792132D2A1}"/>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A84F4F42-3532-BD4C-B5B4-06ED0C354157}"/>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27B21676-7D61-CC4B-99D7-642B2C20B24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E29A4F1E-04AF-284F-AA7B-E708FB89CF23}"/>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68052900-CFC2-0744-BA1B-FCF5A519F6D5}"/>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96FFCDD8-814C-FD46-81B5-A3123C8BF803}"/>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B70891A-8C12-DE4E-A912-711051838BAD}"/>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9F7D9099-2111-A34B-82E0-59AD171355C0}"/>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F9067251-4CCA-2D40-8B6A-FCBA87C76F5A}"/>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8C06B5E4-4E0B-D04C-910C-92282813F2BA}"/>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151601DC-A95D-8D42-AF27-B86FBDBB6914}"/>
                  </a:ext>
                </a:extLst>
              </p:cNvPr>
              <p:cNvCxnSpPr/>
              <p:nvPr/>
            </p:nvCxnSpPr>
            <p:spPr>
              <a:xfrm>
                <a:off x="7213149"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9E37ACF2-601B-BD47-9193-BF9F745F243D}"/>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E81A6E54-BED0-9341-8A46-BC73B1E10D0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5BD773AF-ECBC-7E4B-9A4C-967D274915DB}"/>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テキスト ボックス 72">
              <a:extLst>
                <a:ext uri="{FF2B5EF4-FFF2-40B4-BE49-F238E27FC236}">
                  <a16:creationId xmlns:a16="http://schemas.microsoft.com/office/drawing/2014/main" id="{2D819AD5-7AEF-524D-9C48-93E9A3B88F1D}"/>
                </a:ext>
              </a:extLst>
            </p:cNvPr>
            <p:cNvSpPr txBox="1"/>
            <p:nvPr/>
          </p:nvSpPr>
          <p:spPr>
            <a:xfrm>
              <a:off x="1501107" y="2891112"/>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4" name="テキスト ボックス 73">
              <a:extLst>
                <a:ext uri="{FF2B5EF4-FFF2-40B4-BE49-F238E27FC236}">
                  <a16:creationId xmlns:a16="http://schemas.microsoft.com/office/drawing/2014/main" id="{5E86A0BD-AE1D-E84E-AA3E-79559CC1E83E}"/>
                </a:ext>
              </a:extLst>
            </p:cNvPr>
            <p:cNvSpPr txBox="1"/>
            <p:nvPr/>
          </p:nvSpPr>
          <p:spPr>
            <a:xfrm>
              <a:off x="2726792" y="2893389"/>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75" name="テキスト ボックス 74">
              <a:extLst>
                <a:ext uri="{FF2B5EF4-FFF2-40B4-BE49-F238E27FC236}">
                  <a16:creationId xmlns:a16="http://schemas.microsoft.com/office/drawing/2014/main" id="{266FF18F-7278-E84F-9E67-16CAC2BE8D3A}"/>
                </a:ext>
              </a:extLst>
            </p:cNvPr>
            <p:cNvSpPr txBox="1"/>
            <p:nvPr/>
          </p:nvSpPr>
          <p:spPr>
            <a:xfrm>
              <a:off x="5167108" y="2893360"/>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76" name="テキスト ボックス 75">
              <a:extLst>
                <a:ext uri="{FF2B5EF4-FFF2-40B4-BE49-F238E27FC236}">
                  <a16:creationId xmlns:a16="http://schemas.microsoft.com/office/drawing/2014/main" id="{1F0D31BE-7156-8E44-A0E2-0DB481B45C0D}"/>
                </a:ext>
              </a:extLst>
            </p:cNvPr>
            <p:cNvSpPr txBox="1"/>
            <p:nvPr/>
          </p:nvSpPr>
          <p:spPr>
            <a:xfrm>
              <a:off x="6403581" y="2893360"/>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7" name="フリーフォーム 76">
              <a:extLst>
                <a:ext uri="{FF2B5EF4-FFF2-40B4-BE49-F238E27FC236}">
                  <a16:creationId xmlns:a16="http://schemas.microsoft.com/office/drawing/2014/main" id="{0647BFB7-42D2-374F-91EB-DF2B93BA22D8}"/>
                </a:ext>
              </a:extLst>
            </p:cNvPr>
            <p:cNvSpPr/>
            <p:nvPr/>
          </p:nvSpPr>
          <p:spPr>
            <a:xfrm>
              <a:off x="1503720" y="3212951"/>
              <a:ext cx="6110343" cy="1129553"/>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343" h="1129553">
                  <a:moveTo>
                    <a:pt x="0" y="860611"/>
                  </a:moveTo>
                  <a:lnTo>
                    <a:pt x="1226371" y="1065007"/>
                  </a:lnTo>
                  <a:lnTo>
                    <a:pt x="2431228" y="0"/>
                  </a:lnTo>
                  <a:lnTo>
                    <a:pt x="3668357" y="376517"/>
                  </a:lnTo>
                  <a:lnTo>
                    <a:pt x="4883971" y="882127"/>
                  </a:lnTo>
                  <a:lnTo>
                    <a:pt x="6110343" y="1129553"/>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BD32CE88-3278-454F-851F-46FFA294A03F}"/>
                </a:ext>
              </a:extLst>
            </p:cNvPr>
            <p:cNvSpPr txBox="1"/>
            <p:nvPr/>
          </p:nvSpPr>
          <p:spPr>
            <a:xfrm>
              <a:off x="13274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0</a:t>
              </a:r>
              <a:endParaRPr kumimoji="1" lang="ja-JP" altLang="en-US" sz="1400" baseline="-25000">
                <a:latin typeface="Times" pitchFamily="2" charset="0"/>
              </a:endParaRPr>
            </a:p>
          </p:txBody>
        </p:sp>
        <p:sp>
          <p:nvSpPr>
            <p:cNvPr id="79" name="テキスト ボックス 78">
              <a:extLst>
                <a:ext uri="{FF2B5EF4-FFF2-40B4-BE49-F238E27FC236}">
                  <a16:creationId xmlns:a16="http://schemas.microsoft.com/office/drawing/2014/main" id="{E6F83697-52E0-6A48-892C-C35F39FD0ABC}"/>
                </a:ext>
              </a:extLst>
            </p:cNvPr>
            <p:cNvSpPr txBox="1"/>
            <p:nvPr/>
          </p:nvSpPr>
          <p:spPr>
            <a:xfrm>
              <a:off x="15087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0" name="テキスト ボックス 79">
              <a:extLst>
                <a:ext uri="{FF2B5EF4-FFF2-40B4-BE49-F238E27FC236}">
                  <a16:creationId xmlns:a16="http://schemas.microsoft.com/office/drawing/2014/main" id="{F477BFDD-E1C1-FE4C-B83C-4513A5C25791}"/>
                </a:ext>
              </a:extLst>
            </p:cNvPr>
            <p:cNvSpPr txBox="1"/>
            <p:nvPr/>
          </p:nvSpPr>
          <p:spPr>
            <a:xfrm>
              <a:off x="1671941" y="6136274"/>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81" name="テキスト ボックス 80">
              <a:extLst>
                <a:ext uri="{FF2B5EF4-FFF2-40B4-BE49-F238E27FC236}">
                  <a16:creationId xmlns:a16="http://schemas.microsoft.com/office/drawing/2014/main" id="{97C201BA-E53F-0C42-83A5-3A4FD9A7D33C}"/>
                </a:ext>
              </a:extLst>
            </p:cNvPr>
            <p:cNvSpPr txBox="1"/>
            <p:nvPr/>
          </p:nvSpPr>
          <p:spPr>
            <a:xfrm>
              <a:off x="1861593" y="6184851"/>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2" name="テキスト ボックス 81">
              <a:extLst>
                <a:ext uri="{FF2B5EF4-FFF2-40B4-BE49-F238E27FC236}">
                  <a16:creationId xmlns:a16="http://schemas.microsoft.com/office/drawing/2014/main" id="{76237157-5FD1-5F41-A6D2-D62BAC5F2834}"/>
                </a:ext>
              </a:extLst>
            </p:cNvPr>
            <p:cNvSpPr txBox="1"/>
            <p:nvPr/>
          </p:nvSpPr>
          <p:spPr>
            <a:xfrm>
              <a:off x="3770969" y="6352878"/>
              <a:ext cx="352982"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k</a:t>
              </a:r>
              <a:endParaRPr kumimoji="1" lang="ja-JP" altLang="en-US" sz="1400" i="1" baseline="-25000">
                <a:latin typeface="Times" pitchFamily="2" charset="0"/>
              </a:endParaRPr>
            </a:p>
          </p:txBody>
        </p:sp>
        <p:sp>
          <p:nvSpPr>
            <p:cNvPr id="83" name="テキスト ボックス 82">
              <a:extLst>
                <a:ext uri="{FF2B5EF4-FFF2-40B4-BE49-F238E27FC236}">
                  <a16:creationId xmlns:a16="http://schemas.microsoft.com/office/drawing/2014/main" id="{B894D077-4027-114D-B479-DC29C579EC7B}"/>
                </a:ext>
              </a:extLst>
            </p:cNvPr>
            <p:cNvSpPr txBox="1"/>
            <p:nvPr/>
          </p:nvSpPr>
          <p:spPr>
            <a:xfrm>
              <a:off x="4384097" y="6359169"/>
              <a:ext cx="48603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4" name="テキスト ボックス 83">
              <a:extLst>
                <a:ext uri="{FF2B5EF4-FFF2-40B4-BE49-F238E27FC236}">
                  <a16:creationId xmlns:a16="http://schemas.microsoft.com/office/drawing/2014/main" id="{4537618A-7C17-D243-A748-7FA9347EB76A}"/>
                </a:ext>
              </a:extLst>
            </p:cNvPr>
            <p:cNvSpPr txBox="1"/>
            <p:nvPr/>
          </p:nvSpPr>
          <p:spPr>
            <a:xfrm>
              <a:off x="3094156" y="6352878"/>
              <a:ext cx="445956"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5" name="テキスト ボックス 84">
              <a:extLst>
                <a:ext uri="{FF2B5EF4-FFF2-40B4-BE49-F238E27FC236}">
                  <a16:creationId xmlns:a16="http://schemas.microsoft.com/office/drawing/2014/main" id="{70A08CE9-3388-A647-9241-DDED641C02AE}"/>
                </a:ext>
              </a:extLst>
            </p:cNvPr>
            <p:cNvSpPr txBox="1"/>
            <p:nvPr/>
          </p:nvSpPr>
          <p:spPr>
            <a:xfrm>
              <a:off x="2617077"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6" name="テキスト ボックス 85">
              <a:extLst>
                <a:ext uri="{FF2B5EF4-FFF2-40B4-BE49-F238E27FC236}">
                  <a16:creationId xmlns:a16="http://schemas.microsoft.com/office/drawing/2014/main" id="{724CF8F8-7F5A-5448-8E9B-BDA73DA94879}"/>
                </a:ext>
              </a:extLst>
            </p:cNvPr>
            <p:cNvSpPr txBox="1"/>
            <p:nvPr/>
          </p:nvSpPr>
          <p:spPr>
            <a:xfrm>
              <a:off x="4802312"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7" name="右中かっこ 86">
              <a:extLst>
                <a:ext uri="{FF2B5EF4-FFF2-40B4-BE49-F238E27FC236}">
                  <a16:creationId xmlns:a16="http://schemas.microsoft.com/office/drawing/2014/main" id="{947EBC8A-0E3B-0442-9A5F-2771194F1227}"/>
                </a:ext>
              </a:extLst>
            </p:cNvPr>
            <p:cNvSpPr/>
            <p:nvPr/>
          </p:nvSpPr>
          <p:spPr>
            <a:xfrm rot="16200000" flipV="1">
              <a:off x="2941697" y="5318872"/>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85E3B36F-B019-6F4D-8B70-765A79257547}"/>
                </a:ext>
              </a:extLst>
            </p:cNvPr>
            <p:cNvSpPr txBox="1"/>
            <p:nvPr/>
          </p:nvSpPr>
          <p:spPr>
            <a:xfrm>
              <a:off x="1742458" y="5267687"/>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89" name="直線矢印コネクタ 88">
              <a:extLst>
                <a:ext uri="{FF2B5EF4-FFF2-40B4-BE49-F238E27FC236}">
                  <a16:creationId xmlns:a16="http://schemas.microsoft.com/office/drawing/2014/main" id="{8872E00C-DD8F-1C40-A838-AE3FD6030A6E}"/>
                </a:ext>
              </a:extLst>
            </p:cNvPr>
            <p:cNvCxnSpPr/>
            <p:nvPr/>
          </p:nvCxnSpPr>
          <p:spPr>
            <a:xfrm>
              <a:off x="1630775" y="5651318"/>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50BBF58-A4A1-F549-A68F-A7DAE2ACADB6}"/>
                </a:ext>
              </a:extLst>
            </p:cNvPr>
            <p:cNvCxnSpPr>
              <a:cxnSpLocks/>
            </p:cNvCxnSpPr>
            <p:nvPr/>
          </p:nvCxnSpPr>
          <p:spPr>
            <a:xfrm>
              <a:off x="3925944" y="5541183"/>
              <a:ext cx="1208890"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C152A65-CEE7-B64A-8BED-A5A679E065A3}"/>
                </a:ext>
              </a:extLst>
            </p:cNvPr>
            <p:cNvSpPr txBox="1"/>
            <p:nvPr/>
          </p:nvSpPr>
          <p:spPr>
            <a:xfrm>
              <a:off x="2829201" y="5209121"/>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92" name="テキスト ボックス 91">
              <a:extLst>
                <a:ext uri="{FF2B5EF4-FFF2-40B4-BE49-F238E27FC236}">
                  <a16:creationId xmlns:a16="http://schemas.microsoft.com/office/drawing/2014/main" id="{5096ABC2-C603-3C47-AC0E-E81AADCEE337}"/>
                </a:ext>
              </a:extLst>
            </p:cNvPr>
            <p:cNvSpPr txBox="1"/>
            <p:nvPr/>
          </p:nvSpPr>
          <p:spPr>
            <a:xfrm>
              <a:off x="4287766" y="5350936"/>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93" name="直線矢印コネクタ 92">
              <a:extLst>
                <a:ext uri="{FF2B5EF4-FFF2-40B4-BE49-F238E27FC236}">
                  <a16:creationId xmlns:a16="http://schemas.microsoft.com/office/drawing/2014/main" id="{4D252A06-7DC2-A241-BB7E-8300FB4AF1F0}"/>
                </a:ext>
              </a:extLst>
            </p:cNvPr>
            <p:cNvCxnSpPr>
              <a:cxnSpLocks/>
            </p:cNvCxnSpPr>
            <p:nvPr/>
          </p:nvCxnSpPr>
          <p:spPr>
            <a:xfrm>
              <a:off x="1490349" y="5921767"/>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E8EC9BB8-03ED-D346-B9F9-8D48E64111AA}"/>
                </a:ext>
              </a:extLst>
            </p:cNvPr>
            <p:cNvCxnSpPr/>
            <p:nvPr/>
          </p:nvCxnSpPr>
          <p:spPr>
            <a:xfrm>
              <a:off x="148354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249178E-ADAF-4540-838E-0206C44C129E}"/>
                </a:ext>
              </a:extLst>
            </p:cNvPr>
            <p:cNvCxnSpPr/>
            <p:nvPr/>
          </p:nvCxnSpPr>
          <p:spPr>
            <a:xfrm>
              <a:off x="2716221"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BB991369-D332-6A40-AD36-764A0EC14AC0}"/>
                </a:ext>
              </a:extLst>
            </p:cNvPr>
            <p:cNvCxnSpPr/>
            <p:nvPr/>
          </p:nvCxnSpPr>
          <p:spPr>
            <a:xfrm>
              <a:off x="3924955"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7DEB156B-F453-AE45-B9EA-70C30A93B5BB}"/>
                </a:ext>
              </a:extLst>
            </p:cNvPr>
            <p:cNvCxnSpPr/>
            <p:nvPr/>
          </p:nvCxnSpPr>
          <p:spPr>
            <a:xfrm>
              <a:off x="5145564"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78B45FEB-282A-9C42-89DD-33D994118763}"/>
                </a:ext>
              </a:extLst>
            </p:cNvPr>
            <p:cNvCxnSpPr/>
            <p:nvPr/>
          </p:nvCxnSpPr>
          <p:spPr>
            <a:xfrm>
              <a:off x="6389923"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0B6CF620-C9D8-2346-A934-EE09EE869823}"/>
                </a:ext>
              </a:extLst>
            </p:cNvPr>
            <p:cNvCxnSpPr/>
            <p:nvPr/>
          </p:nvCxnSpPr>
          <p:spPr>
            <a:xfrm>
              <a:off x="761053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00" name="テキスト ボックス 99">
              <a:extLst>
                <a:ext uri="{FF2B5EF4-FFF2-40B4-BE49-F238E27FC236}">
                  <a16:creationId xmlns:a16="http://schemas.microsoft.com/office/drawing/2014/main" id="{CF4FEF98-857A-0047-9C4F-6A339BB38491}"/>
                </a:ext>
              </a:extLst>
            </p:cNvPr>
            <p:cNvSpPr txBox="1"/>
            <p:nvPr/>
          </p:nvSpPr>
          <p:spPr>
            <a:xfrm>
              <a:off x="3710241" y="4945345"/>
              <a:ext cx="442750"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1" name="テキスト ボックス 100">
              <a:extLst>
                <a:ext uri="{FF2B5EF4-FFF2-40B4-BE49-F238E27FC236}">
                  <a16:creationId xmlns:a16="http://schemas.microsoft.com/office/drawing/2014/main" id="{D41D4402-D4EE-594E-BF76-07E5822047DA}"/>
                </a:ext>
              </a:extLst>
            </p:cNvPr>
            <p:cNvSpPr txBox="1"/>
            <p:nvPr/>
          </p:nvSpPr>
          <p:spPr>
            <a:xfrm>
              <a:off x="4999523" y="4945345"/>
              <a:ext cx="343364" cy="307777"/>
            </a:xfrm>
            <a:prstGeom prst="rect">
              <a:avLst/>
            </a:prstGeom>
            <a:solidFill>
              <a:schemeClr val="bg1"/>
            </a:solid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sp>
          <p:nvSpPr>
            <p:cNvPr id="102" name="テキスト ボックス 101">
              <a:extLst>
                <a:ext uri="{FF2B5EF4-FFF2-40B4-BE49-F238E27FC236}">
                  <a16:creationId xmlns:a16="http://schemas.microsoft.com/office/drawing/2014/main" id="{F5E2C79A-1B55-CC4E-8D42-2720FA77DA1A}"/>
                </a:ext>
              </a:extLst>
            </p:cNvPr>
            <p:cNvSpPr txBox="1"/>
            <p:nvPr/>
          </p:nvSpPr>
          <p:spPr>
            <a:xfrm>
              <a:off x="6159709" y="4945345"/>
              <a:ext cx="482824"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3" name="テキスト ボックス 102">
              <a:extLst>
                <a:ext uri="{FF2B5EF4-FFF2-40B4-BE49-F238E27FC236}">
                  <a16:creationId xmlns:a16="http://schemas.microsoft.com/office/drawing/2014/main" id="{3CDA178E-5013-034C-B506-7B2F950A57E5}"/>
                </a:ext>
              </a:extLst>
            </p:cNvPr>
            <p:cNvSpPr txBox="1"/>
            <p:nvPr/>
          </p:nvSpPr>
          <p:spPr>
            <a:xfrm>
              <a:off x="8459591" y="4692724"/>
              <a:ext cx="69762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a:latin typeface="Times" pitchFamily="2" charset="0"/>
              </a:endParaRPr>
            </a:p>
          </p:txBody>
        </p:sp>
      </p:grpSp>
      <p:grpSp>
        <p:nvGrpSpPr>
          <p:cNvPr id="114" name="グループ化 113">
            <a:extLst>
              <a:ext uri="{FF2B5EF4-FFF2-40B4-BE49-F238E27FC236}">
                <a16:creationId xmlns:a16="http://schemas.microsoft.com/office/drawing/2014/main" id="{690D4D36-1125-5940-8655-F04E1B71D00A}"/>
              </a:ext>
            </a:extLst>
          </p:cNvPr>
          <p:cNvGrpSpPr/>
          <p:nvPr/>
        </p:nvGrpSpPr>
        <p:grpSpPr>
          <a:xfrm>
            <a:off x="861726" y="2582786"/>
            <a:ext cx="2589503" cy="3848957"/>
            <a:chOff x="9401190" y="1723465"/>
            <a:chExt cx="2589503" cy="3848957"/>
          </a:xfrm>
        </p:grpSpPr>
        <p:sp>
          <p:nvSpPr>
            <p:cNvPr id="104" name="テキスト ボックス 103">
              <a:extLst>
                <a:ext uri="{FF2B5EF4-FFF2-40B4-BE49-F238E27FC236}">
                  <a16:creationId xmlns:a16="http://schemas.microsoft.com/office/drawing/2014/main" id="{B10A0C33-3F07-CF46-BB15-DC38736DCC87}"/>
                </a:ext>
              </a:extLst>
            </p:cNvPr>
            <p:cNvSpPr txBox="1"/>
            <p:nvPr/>
          </p:nvSpPr>
          <p:spPr>
            <a:xfrm>
              <a:off x="9401190" y="1723465"/>
              <a:ext cx="2041072" cy="369332"/>
            </a:xfrm>
            <a:prstGeom prst="rect">
              <a:avLst/>
            </a:prstGeom>
            <a:noFill/>
          </p:spPr>
          <p:txBody>
            <a:bodyPr wrap="none" rtlCol="0">
              <a:spAutoFit/>
            </a:bodyPr>
            <a:lstStyle/>
            <a:p>
              <a:r>
                <a:rPr kumimoji="1" lang="en-US" altLang="ja-JP" b="1" dirty="0"/>
                <a:t>Times and Intervals</a:t>
              </a:r>
              <a:endParaRPr kumimoji="1" lang="ja-JP" altLang="en-US" b="1"/>
            </a:p>
          </p:txBody>
        </p:sp>
        <p:sp>
          <p:nvSpPr>
            <p:cNvPr id="105" name="テキスト ボックス 104">
              <a:extLst>
                <a:ext uri="{FF2B5EF4-FFF2-40B4-BE49-F238E27FC236}">
                  <a16:creationId xmlns:a16="http://schemas.microsoft.com/office/drawing/2014/main" id="{8E4032DF-8836-DC44-B6D5-194AD2B3FE4C}"/>
                </a:ext>
              </a:extLst>
            </p:cNvPr>
            <p:cNvSpPr txBox="1"/>
            <p:nvPr/>
          </p:nvSpPr>
          <p:spPr>
            <a:xfrm>
              <a:off x="9612654" y="2149947"/>
              <a:ext cx="1338764" cy="307777"/>
            </a:xfrm>
            <a:prstGeom prst="rect">
              <a:avLst/>
            </a:prstGeom>
            <a:noFill/>
          </p:spPr>
          <p:txBody>
            <a:bodyPr wrap="none" rtlCol="0">
              <a:spAutoFit/>
            </a:bodyPr>
            <a:lstStyle/>
            <a:p>
              <a:r>
                <a:rPr kumimoji="1" lang="en-US" altLang="ja-JP" sz="1400" dirty="0"/>
                <a:t>Simulation time</a:t>
              </a:r>
              <a:endParaRPr kumimoji="1" lang="ja-JP" altLang="en-US" sz="1400"/>
            </a:p>
          </p:txBody>
        </p:sp>
        <p:sp>
          <p:nvSpPr>
            <p:cNvPr id="106" name="テキスト ボックス 105">
              <a:extLst>
                <a:ext uri="{FF2B5EF4-FFF2-40B4-BE49-F238E27FC236}">
                  <a16:creationId xmlns:a16="http://schemas.microsoft.com/office/drawing/2014/main" id="{C7ADA640-E359-6242-9541-0C400EEF03BD}"/>
                </a:ext>
              </a:extLst>
            </p:cNvPr>
            <p:cNvSpPr txBox="1"/>
            <p:nvPr/>
          </p:nvSpPr>
          <p:spPr>
            <a:xfrm>
              <a:off x="10039250" y="2473810"/>
              <a:ext cx="127477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p:sp>
          <p:nvSpPr>
            <p:cNvPr id="107" name="テキスト ボックス 106">
              <a:extLst>
                <a:ext uri="{FF2B5EF4-FFF2-40B4-BE49-F238E27FC236}">
                  <a16:creationId xmlns:a16="http://schemas.microsoft.com/office/drawing/2014/main" id="{C1949B8A-B7C3-0E4B-AEF1-18B2FC215401}"/>
                </a:ext>
              </a:extLst>
            </p:cNvPr>
            <p:cNvSpPr txBox="1"/>
            <p:nvPr/>
          </p:nvSpPr>
          <p:spPr>
            <a:xfrm>
              <a:off x="9612654" y="2930997"/>
              <a:ext cx="2351862" cy="307777"/>
            </a:xfrm>
            <a:prstGeom prst="rect">
              <a:avLst/>
            </a:prstGeom>
            <a:noFill/>
          </p:spPr>
          <p:txBody>
            <a:bodyPr wrap="none" rtlCol="0">
              <a:spAutoFit/>
            </a:bodyPr>
            <a:lstStyle/>
            <a:p>
              <a:r>
                <a:rPr kumimoji="1" lang="en-US" altLang="ja-JP" sz="1400" dirty="0"/>
                <a:t>Visualization time (candidate)</a:t>
              </a:r>
              <a:endParaRPr kumimoji="1" lang="ja-JP" altLang="en-US" sz="1400"/>
            </a:p>
          </p:txBody>
        </p:sp>
        <p:sp>
          <p:nvSpPr>
            <p:cNvPr id="108" name="テキスト ボックス 107">
              <a:extLst>
                <a:ext uri="{FF2B5EF4-FFF2-40B4-BE49-F238E27FC236}">
                  <a16:creationId xmlns:a16="http://schemas.microsoft.com/office/drawing/2014/main" id="{324A6F1A-6D98-4848-823F-4EFD950B3274}"/>
                </a:ext>
              </a:extLst>
            </p:cNvPr>
            <p:cNvSpPr txBox="1"/>
            <p:nvPr/>
          </p:nvSpPr>
          <p:spPr>
            <a:xfrm>
              <a:off x="10039249" y="3270599"/>
              <a:ext cx="140301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endParaRPr kumimoji="1" lang="ja-JP" altLang="en-US" i="1">
                <a:latin typeface="Times New Roman" panose="02020603050405020304" pitchFamily="18" charset="0"/>
                <a:cs typeface="Times New Roman" panose="02020603050405020304" pitchFamily="18" charset="0"/>
              </a:endParaRPr>
            </a:p>
          </p:txBody>
        </p:sp>
        <p:sp>
          <p:nvSpPr>
            <p:cNvPr id="109" name="テキスト ボックス 108">
              <a:extLst>
                <a:ext uri="{FF2B5EF4-FFF2-40B4-BE49-F238E27FC236}">
                  <a16:creationId xmlns:a16="http://schemas.microsoft.com/office/drawing/2014/main" id="{A96E7ED1-608B-3D45-96CF-257547CF2299}"/>
                </a:ext>
              </a:extLst>
            </p:cNvPr>
            <p:cNvSpPr txBox="1"/>
            <p:nvPr/>
          </p:nvSpPr>
          <p:spPr>
            <a:xfrm>
              <a:off x="9610170" y="4288859"/>
              <a:ext cx="2380523" cy="307777"/>
            </a:xfrm>
            <a:prstGeom prst="rect">
              <a:avLst/>
            </a:prstGeom>
            <a:noFill/>
          </p:spPr>
          <p:txBody>
            <a:bodyPr wrap="none" rtlCol="0">
              <a:spAutoFit/>
            </a:bodyPr>
            <a:lstStyle/>
            <a:p>
              <a:r>
                <a:rPr kumimoji="1" lang="en-US" altLang="ja-JP" sz="1400" dirty="0"/>
                <a:t>Validation time for divergence</a:t>
              </a:r>
              <a:endParaRPr kumimoji="1" lang="ja-JP" altLang="en-US" sz="1400"/>
            </a:p>
          </p:txBody>
        </p:sp>
        <p:sp>
          <p:nvSpPr>
            <p:cNvPr id="110" name="テキスト ボックス 109">
              <a:extLst>
                <a:ext uri="{FF2B5EF4-FFF2-40B4-BE49-F238E27FC236}">
                  <a16:creationId xmlns:a16="http://schemas.microsoft.com/office/drawing/2014/main" id="{BF3AB83D-2054-1144-A4D1-12DEE9DB14B9}"/>
                </a:ext>
              </a:extLst>
            </p:cNvPr>
            <p:cNvSpPr txBox="1"/>
            <p:nvPr/>
          </p:nvSpPr>
          <p:spPr>
            <a:xfrm>
              <a:off x="10035857" y="4709182"/>
              <a:ext cx="1420774"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4376B880-046F-B645-9F69-94F7B3552E08}"/>
                    </a:ext>
                  </a:extLst>
                </p:cNvPr>
                <p:cNvSpPr txBox="1"/>
                <p:nvPr/>
              </p:nvSpPr>
              <p:spPr>
                <a:xfrm>
                  <a:off x="10117391" y="3805226"/>
                  <a:ext cx="1144865" cy="369332"/>
                </a:xfrm>
                <a:prstGeom prst="rect">
                  <a:avLst/>
                </a:prstGeom>
                <a:noFill/>
              </p:spPr>
              <p:txBody>
                <a:bodyPr wrap="none" rtlCol="0">
                  <a:spAutoFit/>
                </a:bodyPr>
                <a:lstStyle/>
                <a:p>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i="1">
                          <a:latin typeface="Cambria Math" panose="02040503050406030204" pitchFamily="18" charset="0"/>
                          <a:ea typeface="Cambria Math" panose="02040503050406030204" pitchFamily="18" charset="0"/>
                        </a:rPr>
                        <m:t> ∙</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2" name="テキスト ボックス 111">
                  <a:extLst>
                    <a:ext uri="{FF2B5EF4-FFF2-40B4-BE49-F238E27FC236}">
                      <a16:creationId xmlns:a16="http://schemas.microsoft.com/office/drawing/2014/main" id="{4376B880-046F-B645-9F69-94F7B3552E08}"/>
                    </a:ext>
                  </a:extLst>
                </p:cNvPr>
                <p:cNvSpPr txBox="1">
                  <a:spLocks noRot="1" noChangeAspect="1" noMove="1" noResize="1" noEditPoints="1" noAdjustHandles="1" noChangeArrowheads="1" noChangeShapeType="1" noTextEdit="1"/>
                </p:cNvSpPr>
                <p:nvPr/>
              </p:nvSpPr>
              <p:spPr>
                <a:xfrm>
                  <a:off x="10117391" y="3805226"/>
                  <a:ext cx="1144865" cy="369332"/>
                </a:xfrm>
                <a:prstGeom prst="rect">
                  <a:avLst/>
                </a:prstGeom>
                <a:blipFill>
                  <a:blip r:embed="rId5"/>
                  <a:stretch>
                    <a:fillRect l="-4396" t="-6667" r="-329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AE0E530D-4142-6E48-A33A-EAB5D84D1E2C}"/>
                    </a:ext>
                  </a:extLst>
                </p:cNvPr>
                <p:cNvSpPr txBox="1"/>
                <p:nvPr/>
              </p:nvSpPr>
              <p:spPr>
                <a:xfrm>
                  <a:off x="10131353" y="5203090"/>
                  <a:ext cx="127310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3" name="テキスト ボックス 112">
                  <a:extLst>
                    <a:ext uri="{FF2B5EF4-FFF2-40B4-BE49-F238E27FC236}">
                      <a16:creationId xmlns:a16="http://schemas.microsoft.com/office/drawing/2014/main" id="{AE0E530D-4142-6E48-A33A-EAB5D84D1E2C}"/>
                    </a:ext>
                  </a:extLst>
                </p:cNvPr>
                <p:cNvSpPr txBox="1">
                  <a:spLocks noRot="1" noChangeAspect="1" noMove="1" noResize="1" noEditPoints="1" noAdjustHandles="1" noChangeArrowheads="1" noChangeShapeType="1" noTextEdit="1"/>
                </p:cNvSpPr>
                <p:nvPr/>
              </p:nvSpPr>
              <p:spPr>
                <a:xfrm>
                  <a:off x="10131353" y="5203090"/>
                  <a:ext cx="1273105" cy="369332"/>
                </a:xfrm>
                <a:prstGeom prst="rect">
                  <a:avLst/>
                </a:prstGeom>
                <a:blipFill>
                  <a:blip r:embed="rId6"/>
                  <a:stretch>
                    <a:fillRect l="-3960" t="-6667" r="-2970" b="-233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67702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D988D-76C9-8347-B168-0708EBD14DF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C77F99E8-1EA9-7F4C-A214-322CFDA7C06D}"/>
              </a:ext>
            </a:extLst>
          </p:cNvPr>
          <p:cNvSpPr>
            <a:spLocks noGrp="1"/>
          </p:cNvSpPr>
          <p:nvPr>
            <p:ph idx="1"/>
          </p:nvPr>
        </p:nvSpPr>
        <p:spPr/>
        <p:txBody>
          <a:bodyPr/>
          <a:lstStyle/>
          <a:p>
            <a:r>
              <a:rPr lang="en-US" altLang="ja-JP" b="1" dirty="0"/>
              <a:t>Data caching and granularity </a:t>
            </a:r>
            <a:r>
              <a:rPr lang="en-US" altLang="ja-JP" i="1" dirty="0">
                <a:latin typeface="Cambria Math" panose="02040503050406030204" pitchFamily="18" charset="0"/>
                <a:ea typeface="Cambria Math" panose="02040503050406030204" pitchFamily="18" charset="0"/>
              </a:rPr>
              <a:t>R</a:t>
            </a:r>
            <a:r>
              <a:rPr lang="en-US" altLang="ja-JP" b="1" dirty="0"/>
              <a:t>  for low variation region</a:t>
            </a:r>
            <a:endParaRPr kumimoji="1" lang="en-US" altLang="ja-JP" b="1" dirty="0"/>
          </a:p>
        </p:txBody>
      </p:sp>
      <p:sp>
        <p:nvSpPr>
          <p:cNvPr id="125" name="テキスト ボックス 124">
            <a:extLst>
              <a:ext uri="{FF2B5EF4-FFF2-40B4-BE49-F238E27FC236}">
                <a16:creationId xmlns:a16="http://schemas.microsoft.com/office/drawing/2014/main" id="{5822C6A3-3917-0D47-893E-BE6F35EE8995}"/>
              </a:ext>
            </a:extLst>
          </p:cNvPr>
          <p:cNvSpPr txBox="1"/>
          <p:nvPr/>
        </p:nvSpPr>
        <p:spPr>
          <a:xfrm>
            <a:off x="4968565" y="2266941"/>
            <a:ext cx="44275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27" name="テキスト ボックス 126">
            <a:extLst>
              <a:ext uri="{FF2B5EF4-FFF2-40B4-BE49-F238E27FC236}">
                <a16:creationId xmlns:a16="http://schemas.microsoft.com/office/drawing/2014/main" id="{BEFB4FAB-F2CD-CE46-843F-A3D1B175BC96}"/>
              </a:ext>
            </a:extLst>
          </p:cNvPr>
          <p:cNvSpPr txBox="1"/>
          <p:nvPr/>
        </p:nvSpPr>
        <p:spPr>
          <a:xfrm>
            <a:off x="7448013" y="2266941"/>
            <a:ext cx="343364"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cxnSp>
        <p:nvCxnSpPr>
          <p:cNvPr id="57" name="直線矢印コネクタ 56">
            <a:extLst>
              <a:ext uri="{FF2B5EF4-FFF2-40B4-BE49-F238E27FC236}">
                <a16:creationId xmlns:a16="http://schemas.microsoft.com/office/drawing/2014/main" id="{6DF385A8-9BFA-604B-976D-59EC3F4CEFC1}"/>
              </a:ext>
            </a:extLst>
          </p:cNvPr>
          <p:cNvCxnSpPr>
            <a:cxnSpLocks/>
          </p:cNvCxnSpPr>
          <p:nvPr/>
        </p:nvCxnSpPr>
        <p:spPr>
          <a:xfrm>
            <a:off x="2415067" y="2725575"/>
            <a:ext cx="720348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円/楕円 57">
            <a:extLst>
              <a:ext uri="{FF2B5EF4-FFF2-40B4-BE49-F238E27FC236}">
                <a16:creationId xmlns:a16="http://schemas.microsoft.com/office/drawing/2014/main" id="{CAEE7A55-FE97-5949-97CF-5953374CD0DD}"/>
              </a:ext>
            </a:extLst>
          </p:cNvPr>
          <p:cNvSpPr/>
          <p:nvPr/>
        </p:nvSpPr>
        <p:spPr>
          <a:xfrm>
            <a:off x="2652093"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D31D651-1744-3F4C-A6C8-71F95BB55E2B}"/>
              </a:ext>
            </a:extLst>
          </p:cNvPr>
          <p:cNvSpPr/>
          <p:nvPr/>
        </p:nvSpPr>
        <p:spPr>
          <a:xfrm>
            <a:off x="5100305"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8137DD7F-00C9-8B40-BF36-842BB9149146}"/>
              </a:ext>
            </a:extLst>
          </p:cNvPr>
          <p:cNvGrpSpPr/>
          <p:nvPr/>
        </p:nvGrpSpPr>
        <p:grpSpPr>
          <a:xfrm>
            <a:off x="8931229" y="2693272"/>
            <a:ext cx="304800" cy="279698"/>
            <a:chOff x="3653563" y="3535679"/>
            <a:chExt cx="304800" cy="279698"/>
          </a:xfrm>
        </p:grpSpPr>
        <p:cxnSp>
          <p:nvCxnSpPr>
            <p:cNvPr id="62" name="直線コネクタ 61">
              <a:extLst>
                <a:ext uri="{FF2B5EF4-FFF2-40B4-BE49-F238E27FC236}">
                  <a16:creationId xmlns:a16="http://schemas.microsoft.com/office/drawing/2014/main" id="{8402B2A3-BAB6-4E4F-9DF3-0FBE20166CF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04736DC2-9304-0C4E-B8D3-377AA8389654}"/>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B12F0D37-14DA-DB4C-BDD4-07AB561E98E7}"/>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6" name="円/楕円 65">
            <a:extLst>
              <a:ext uri="{FF2B5EF4-FFF2-40B4-BE49-F238E27FC236}">
                <a16:creationId xmlns:a16="http://schemas.microsoft.com/office/drawing/2014/main" id="{6256912D-C44E-DD47-A126-5B035BE47DE6}"/>
              </a:ext>
            </a:extLst>
          </p:cNvPr>
          <p:cNvSpPr/>
          <p:nvPr/>
        </p:nvSpPr>
        <p:spPr>
          <a:xfrm>
            <a:off x="7547200"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D9D33843-4C22-8349-887D-18D68FB7EE54}"/>
              </a:ext>
            </a:extLst>
          </p:cNvPr>
          <p:cNvGrpSpPr/>
          <p:nvPr/>
        </p:nvGrpSpPr>
        <p:grpSpPr>
          <a:xfrm>
            <a:off x="2738529" y="3560526"/>
            <a:ext cx="6424610" cy="381428"/>
            <a:chOff x="1095281" y="3570545"/>
            <a:chExt cx="6424610" cy="381428"/>
          </a:xfrm>
        </p:grpSpPr>
        <p:cxnSp>
          <p:nvCxnSpPr>
            <p:cNvPr id="69" name="直線コネクタ 68">
              <a:extLst>
                <a:ext uri="{FF2B5EF4-FFF2-40B4-BE49-F238E27FC236}">
                  <a16:creationId xmlns:a16="http://schemas.microsoft.com/office/drawing/2014/main" id="{BD6B075C-0861-F04F-92DE-69DB87C7E726}"/>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D8009257-BBAC-5D4D-B383-D4784ACC3B78}"/>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AB4A6C90-FCD4-9F48-A243-579289811A78}"/>
                </a:ext>
              </a:extLst>
            </p:cNvPr>
            <p:cNvCxnSpPr/>
            <p:nvPr/>
          </p:nvCxnSpPr>
          <p:spPr>
            <a:xfrm>
              <a:off x="231765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450E28DB-B1B6-6743-8F8E-E7C0621452DF}"/>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2460B39B-1C73-7E49-B6B2-DBCAFEA74A42}"/>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線コネクタ 73">
              <a:extLst>
                <a:ext uri="{FF2B5EF4-FFF2-40B4-BE49-F238E27FC236}">
                  <a16:creationId xmlns:a16="http://schemas.microsoft.com/office/drawing/2014/main" id="{C9FB2725-CCD1-0649-BA55-769AA050088A}"/>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4744CE85-D211-0A48-8FE5-5A09A3F45D76}"/>
                </a:ext>
              </a:extLst>
            </p:cNvPr>
            <p:cNvCxnSpPr/>
            <p:nvPr/>
          </p:nvCxnSpPr>
          <p:spPr>
            <a:xfrm>
              <a:off x="476240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B2338342-FE89-D844-B5DD-EE8C7CE19153}"/>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EBA99E38-4193-664D-A381-323E358D8E5B}"/>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05A53139-1569-874A-A7F6-5AA6829C9205}"/>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78">
              <a:extLst>
                <a:ext uri="{FF2B5EF4-FFF2-40B4-BE49-F238E27FC236}">
                  <a16:creationId xmlns:a16="http://schemas.microsoft.com/office/drawing/2014/main" id="{0C5F66C8-4EE0-0D4A-88F0-E999017C405F}"/>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79">
              <a:extLst>
                <a:ext uri="{FF2B5EF4-FFF2-40B4-BE49-F238E27FC236}">
                  <a16:creationId xmlns:a16="http://schemas.microsoft.com/office/drawing/2014/main" id="{D0A4F7C1-19E6-DE44-ADB0-97246FAFF68C}"/>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7219794C-8A9A-3043-98A3-41B40A2FE38D}"/>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直線コネクタ 81">
              <a:extLst>
                <a:ext uri="{FF2B5EF4-FFF2-40B4-BE49-F238E27FC236}">
                  <a16:creationId xmlns:a16="http://schemas.microsoft.com/office/drawing/2014/main" id="{245E20FD-F142-BE4E-BB20-C9C619EAF988}"/>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直線コネクタ 82">
              <a:extLst>
                <a:ext uri="{FF2B5EF4-FFF2-40B4-BE49-F238E27FC236}">
                  <a16:creationId xmlns:a16="http://schemas.microsoft.com/office/drawing/2014/main" id="{644DBF33-1C97-3041-8069-D8379DF1A4DF}"/>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直線コネクタ 83">
              <a:extLst>
                <a:ext uri="{FF2B5EF4-FFF2-40B4-BE49-F238E27FC236}">
                  <a16:creationId xmlns:a16="http://schemas.microsoft.com/office/drawing/2014/main" id="{D584D469-E31A-1C44-B5F5-E7D4C7D01ECF}"/>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直線コネクタ 84">
              <a:extLst>
                <a:ext uri="{FF2B5EF4-FFF2-40B4-BE49-F238E27FC236}">
                  <a16:creationId xmlns:a16="http://schemas.microsoft.com/office/drawing/2014/main" id="{18974240-5551-BB43-9F51-3707438529DD}"/>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直線コネクタ 85">
              <a:extLst>
                <a:ext uri="{FF2B5EF4-FFF2-40B4-BE49-F238E27FC236}">
                  <a16:creationId xmlns:a16="http://schemas.microsoft.com/office/drawing/2014/main" id="{46E1163B-593C-874C-A051-8C52D350EB75}"/>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FE260EA7-7C57-E74C-B655-022C2DA62ACD}"/>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直線コネクタ 87">
              <a:extLst>
                <a:ext uri="{FF2B5EF4-FFF2-40B4-BE49-F238E27FC236}">
                  <a16:creationId xmlns:a16="http://schemas.microsoft.com/office/drawing/2014/main" id="{0D43FEF4-A7D7-0C44-9A4F-89F9C9A9D6C9}"/>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直線コネクタ 88">
              <a:extLst>
                <a:ext uri="{FF2B5EF4-FFF2-40B4-BE49-F238E27FC236}">
                  <a16:creationId xmlns:a16="http://schemas.microsoft.com/office/drawing/2014/main" id="{1BFF8BA2-21E8-D34A-94EF-63ED77DA2BB7}"/>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直線コネクタ 89">
              <a:extLst>
                <a:ext uri="{FF2B5EF4-FFF2-40B4-BE49-F238E27FC236}">
                  <a16:creationId xmlns:a16="http://schemas.microsoft.com/office/drawing/2014/main" id="{0998007C-5C74-8743-B119-5CFBA54FB08F}"/>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65F0B5FA-30E2-4E44-A194-F06BB3C9A3FB}"/>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3ECA6B0E-0229-E043-900F-522F8979FF6B}"/>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直線コネクタ 92">
              <a:extLst>
                <a:ext uri="{FF2B5EF4-FFF2-40B4-BE49-F238E27FC236}">
                  <a16:creationId xmlns:a16="http://schemas.microsoft.com/office/drawing/2014/main" id="{EC3F3F0F-E45A-A944-B4CC-1A545623610B}"/>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2E43C7FA-A9CD-9A4E-8F42-8ED66E530EBB}"/>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530FB52-8BC5-174A-ADCD-FA4E934146C1}"/>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D1D146BA-7CAE-F34C-91FA-D8F6B426475F}"/>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986DE02D-3BB6-8A4A-B06A-A3BAD1F54DE4}"/>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88AB0FB6-C673-CF40-9487-BED6C33CF19D}"/>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5C11BCF3-2C6D-544D-AA5D-D1CA71005A88}"/>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5A88E7D-EC05-6144-B71E-87E4BC64686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BB377E52-2A48-664F-B439-2B82CC4A780A}"/>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ADA6367B-B658-CE4F-A7ED-4989288EFBEA}"/>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a:extLst>
                <a:ext uri="{FF2B5EF4-FFF2-40B4-BE49-F238E27FC236}">
                  <a16:creationId xmlns:a16="http://schemas.microsoft.com/office/drawing/2014/main" id="{0706B73B-EFA8-E141-AD65-EC67DDB66A15}"/>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a:extLst>
                <a:ext uri="{FF2B5EF4-FFF2-40B4-BE49-F238E27FC236}">
                  <a16:creationId xmlns:a16="http://schemas.microsoft.com/office/drawing/2014/main" id="{FA92CC68-883B-E443-A4C1-74A919EF0299}"/>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7296E94A-1737-BE4E-B469-609F5C7D6B1E}"/>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F9D6E2F5-0E48-CA4D-A5A7-172908C7657E}"/>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a:extLst>
                <a:ext uri="{FF2B5EF4-FFF2-40B4-BE49-F238E27FC236}">
                  <a16:creationId xmlns:a16="http://schemas.microsoft.com/office/drawing/2014/main" id="{36F36585-EFCA-FB43-9568-FC4465C9F362}"/>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107">
              <a:extLst>
                <a:ext uri="{FF2B5EF4-FFF2-40B4-BE49-F238E27FC236}">
                  <a16:creationId xmlns:a16="http://schemas.microsoft.com/office/drawing/2014/main" id="{AB102777-E7E4-104A-86DB-978D54667D16}"/>
                </a:ext>
              </a:extLst>
            </p:cNvPr>
            <p:cNvCxnSpPr/>
            <p:nvPr/>
          </p:nvCxnSpPr>
          <p:spPr>
            <a:xfrm>
              <a:off x="7213149"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108">
              <a:extLst>
                <a:ext uri="{FF2B5EF4-FFF2-40B4-BE49-F238E27FC236}">
                  <a16:creationId xmlns:a16="http://schemas.microsoft.com/office/drawing/2014/main" id="{E3C9C585-A1F9-B34E-BE6C-E1D131D92F97}"/>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109">
              <a:extLst>
                <a:ext uri="{FF2B5EF4-FFF2-40B4-BE49-F238E27FC236}">
                  <a16:creationId xmlns:a16="http://schemas.microsoft.com/office/drawing/2014/main" id="{1F964986-5F28-1C4D-B673-050E4B878BF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直線コネクタ 110">
              <a:extLst>
                <a:ext uri="{FF2B5EF4-FFF2-40B4-BE49-F238E27FC236}">
                  <a16:creationId xmlns:a16="http://schemas.microsoft.com/office/drawing/2014/main" id="{70E26BE2-D01C-DB45-BF4C-BDDAE8DD746A}"/>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2" name="右中かっこ 111">
            <a:extLst>
              <a:ext uri="{FF2B5EF4-FFF2-40B4-BE49-F238E27FC236}">
                <a16:creationId xmlns:a16="http://schemas.microsoft.com/office/drawing/2014/main" id="{AB5AFFFB-C07B-5C4C-BB78-D49FBE4E45B4}"/>
              </a:ext>
            </a:extLst>
          </p:cNvPr>
          <p:cNvSpPr/>
          <p:nvPr/>
        </p:nvSpPr>
        <p:spPr>
          <a:xfrm rot="16200000" flipV="1">
            <a:off x="4200021" y="3150135"/>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4D314B-A867-D440-9C30-32446B3041CF}"/>
              </a:ext>
            </a:extLst>
          </p:cNvPr>
          <p:cNvSpPr txBox="1"/>
          <p:nvPr/>
        </p:nvSpPr>
        <p:spPr>
          <a:xfrm>
            <a:off x="2820902" y="3098950"/>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114" name="直線矢印コネクタ 113">
            <a:extLst>
              <a:ext uri="{FF2B5EF4-FFF2-40B4-BE49-F238E27FC236}">
                <a16:creationId xmlns:a16="http://schemas.microsoft.com/office/drawing/2014/main" id="{9BD3ADDE-7100-A345-863E-E82D28533D3C}"/>
              </a:ext>
            </a:extLst>
          </p:cNvPr>
          <p:cNvCxnSpPr/>
          <p:nvPr/>
        </p:nvCxnSpPr>
        <p:spPr>
          <a:xfrm>
            <a:off x="2889099" y="3482581"/>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12CEE4A2-2038-DE41-8682-5F9EFCC8EF89}"/>
              </a:ext>
            </a:extLst>
          </p:cNvPr>
          <p:cNvCxnSpPr>
            <a:cxnSpLocks/>
          </p:cNvCxnSpPr>
          <p:nvPr/>
        </p:nvCxnSpPr>
        <p:spPr>
          <a:xfrm>
            <a:off x="5184268" y="3312486"/>
            <a:ext cx="2443761"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 name="テキスト ボックス 115">
            <a:extLst>
              <a:ext uri="{FF2B5EF4-FFF2-40B4-BE49-F238E27FC236}">
                <a16:creationId xmlns:a16="http://schemas.microsoft.com/office/drawing/2014/main" id="{C7978520-4C1C-544A-A048-19E44E2D1D04}"/>
              </a:ext>
            </a:extLst>
          </p:cNvPr>
          <p:cNvSpPr txBox="1"/>
          <p:nvPr/>
        </p:nvSpPr>
        <p:spPr>
          <a:xfrm>
            <a:off x="4087525" y="3040384"/>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117" name="テキスト ボックス 116">
            <a:extLst>
              <a:ext uri="{FF2B5EF4-FFF2-40B4-BE49-F238E27FC236}">
                <a16:creationId xmlns:a16="http://schemas.microsoft.com/office/drawing/2014/main" id="{047B70EC-73E7-A148-926E-1FF6A28D5547}"/>
              </a:ext>
            </a:extLst>
          </p:cNvPr>
          <p:cNvSpPr txBox="1"/>
          <p:nvPr/>
        </p:nvSpPr>
        <p:spPr>
          <a:xfrm>
            <a:off x="6160683" y="3122239"/>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118" name="直線矢印コネクタ 117">
            <a:extLst>
              <a:ext uri="{FF2B5EF4-FFF2-40B4-BE49-F238E27FC236}">
                <a16:creationId xmlns:a16="http://schemas.microsoft.com/office/drawing/2014/main" id="{C5E58ED8-784E-5948-B1CC-B53158786376}"/>
              </a:ext>
            </a:extLst>
          </p:cNvPr>
          <p:cNvCxnSpPr>
            <a:cxnSpLocks/>
          </p:cNvCxnSpPr>
          <p:nvPr/>
        </p:nvCxnSpPr>
        <p:spPr>
          <a:xfrm>
            <a:off x="2748673" y="3753030"/>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直線コネクタ 118">
            <a:extLst>
              <a:ext uri="{FF2B5EF4-FFF2-40B4-BE49-F238E27FC236}">
                <a16:creationId xmlns:a16="http://schemas.microsoft.com/office/drawing/2014/main" id="{35C1A7F3-05F7-BE40-958C-5E191A68CA3A}"/>
              </a:ext>
            </a:extLst>
          </p:cNvPr>
          <p:cNvCxnSpPr/>
          <p:nvPr/>
        </p:nvCxnSpPr>
        <p:spPr>
          <a:xfrm>
            <a:off x="2741866"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直線コネクタ 120">
            <a:extLst>
              <a:ext uri="{FF2B5EF4-FFF2-40B4-BE49-F238E27FC236}">
                <a16:creationId xmlns:a16="http://schemas.microsoft.com/office/drawing/2014/main" id="{9FEA2025-5665-D742-AB37-635812233752}"/>
              </a:ext>
            </a:extLst>
          </p:cNvPr>
          <p:cNvCxnSpPr/>
          <p:nvPr/>
        </p:nvCxnSpPr>
        <p:spPr>
          <a:xfrm>
            <a:off x="5183279"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3" name="直線コネクタ 122">
            <a:extLst>
              <a:ext uri="{FF2B5EF4-FFF2-40B4-BE49-F238E27FC236}">
                <a16:creationId xmlns:a16="http://schemas.microsoft.com/office/drawing/2014/main" id="{F72AE7E6-761C-504A-B520-58CABD634D4B}"/>
              </a:ext>
            </a:extLst>
          </p:cNvPr>
          <p:cNvCxnSpPr/>
          <p:nvPr/>
        </p:nvCxnSpPr>
        <p:spPr>
          <a:xfrm>
            <a:off x="7648247"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F904B7EE-CB39-3C4F-A921-ABB0B2DDF1C2}"/>
              </a:ext>
            </a:extLst>
          </p:cNvPr>
          <p:cNvSpPr txBox="1"/>
          <p:nvPr/>
        </p:nvSpPr>
        <p:spPr>
          <a:xfrm>
            <a:off x="8835194" y="2879759"/>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30" name="円柱 129">
            <a:extLst>
              <a:ext uri="{FF2B5EF4-FFF2-40B4-BE49-F238E27FC236}">
                <a16:creationId xmlns:a16="http://schemas.microsoft.com/office/drawing/2014/main" id="{BD77BA81-4219-B340-8544-6CD20E5AE780}"/>
              </a:ext>
            </a:extLst>
          </p:cNvPr>
          <p:cNvSpPr/>
          <p:nvPr/>
        </p:nvSpPr>
        <p:spPr>
          <a:xfrm>
            <a:off x="5604603" y="4436972"/>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柱 130">
            <a:extLst>
              <a:ext uri="{FF2B5EF4-FFF2-40B4-BE49-F238E27FC236}">
                <a16:creationId xmlns:a16="http://schemas.microsoft.com/office/drawing/2014/main" id="{C98F7A93-3EEE-E647-AD35-8B2D5020C543}"/>
              </a:ext>
            </a:extLst>
          </p:cNvPr>
          <p:cNvSpPr/>
          <p:nvPr/>
        </p:nvSpPr>
        <p:spPr>
          <a:xfrm>
            <a:off x="6215436" y="4436820"/>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0B1EF7F0-B13E-764B-AA8A-D4BF0E78C6ED}"/>
              </a:ext>
            </a:extLst>
          </p:cNvPr>
          <p:cNvCxnSpPr>
            <a:cxnSpLocks/>
          </p:cNvCxnSpPr>
          <p:nvPr/>
        </p:nvCxnSpPr>
        <p:spPr>
          <a:xfrm>
            <a:off x="5794821"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6" name="直線コネクタ 135">
            <a:extLst>
              <a:ext uri="{FF2B5EF4-FFF2-40B4-BE49-F238E27FC236}">
                <a16:creationId xmlns:a16="http://schemas.microsoft.com/office/drawing/2014/main" id="{7925969D-A89D-424A-80DB-46E16A3230B1}"/>
              </a:ext>
            </a:extLst>
          </p:cNvPr>
          <p:cNvCxnSpPr>
            <a:cxnSpLocks/>
          </p:cNvCxnSpPr>
          <p:nvPr/>
        </p:nvCxnSpPr>
        <p:spPr>
          <a:xfrm>
            <a:off x="6410888"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円柱 139">
            <a:extLst>
              <a:ext uri="{FF2B5EF4-FFF2-40B4-BE49-F238E27FC236}">
                <a16:creationId xmlns:a16="http://schemas.microsoft.com/office/drawing/2014/main" id="{6F3F2D19-57B9-FE46-8163-3193227208E1}"/>
              </a:ext>
            </a:extLst>
          </p:cNvPr>
          <p:cNvSpPr/>
          <p:nvPr/>
        </p:nvSpPr>
        <p:spPr>
          <a:xfrm>
            <a:off x="6826269"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柱 140">
            <a:extLst>
              <a:ext uri="{FF2B5EF4-FFF2-40B4-BE49-F238E27FC236}">
                <a16:creationId xmlns:a16="http://schemas.microsoft.com/office/drawing/2014/main" id="{5B310B3F-B902-5A45-8411-930B86F241D8}"/>
              </a:ext>
            </a:extLst>
          </p:cNvPr>
          <p:cNvSpPr/>
          <p:nvPr/>
        </p:nvSpPr>
        <p:spPr>
          <a:xfrm>
            <a:off x="7437811"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直線コネクタ 141">
            <a:extLst>
              <a:ext uri="{FF2B5EF4-FFF2-40B4-BE49-F238E27FC236}">
                <a16:creationId xmlns:a16="http://schemas.microsoft.com/office/drawing/2014/main" id="{AF05BA76-81FA-6A49-A8C9-FAFAF7481FE1}"/>
              </a:ext>
            </a:extLst>
          </p:cNvPr>
          <p:cNvCxnSpPr>
            <a:cxnSpLocks/>
          </p:cNvCxnSpPr>
          <p:nvPr/>
        </p:nvCxnSpPr>
        <p:spPr>
          <a:xfrm>
            <a:off x="7016487"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3" name="直線コネクタ 142">
            <a:extLst>
              <a:ext uri="{FF2B5EF4-FFF2-40B4-BE49-F238E27FC236}">
                <a16:creationId xmlns:a16="http://schemas.microsoft.com/office/drawing/2014/main" id="{67CD215E-18D3-E047-8151-76DDFFD61B8D}"/>
              </a:ext>
            </a:extLst>
          </p:cNvPr>
          <p:cNvCxnSpPr>
            <a:cxnSpLocks/>
          </p:cNvCxnSpPr>
          <p:nvPr/>
        </p:nvCxnSpPr>
        <p:spPr>
          <a:xfrm>
            <a:off x="7632554"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5" name="直線コネクタ 144">
            <a:extLst>
              <a:ext uri="{FF2B5EF4-FFF2-40B4-BE49-F238E27FC236}">
                <a16:creationId xmlns:a16="http://schemas.microsoft.com/office/drawing/2014/main" id="{72839E84-EEB5-494D-AE7B-F20E4830F2DA}"/>
              </a:ext>
            </a:extLst>
          </p:cNvPr>
          <p:cNvCxnSpPr>
            <a:cxnSpLocks/>
          </p:cNvCxnSpPr>
          <p:nvPr/>
        </p:nvCxnSpPr>
        <p:spPr>
          <a:xfrm>
            <a:off x="5782331"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直線コネクタ 145">
            <a:extLst>
              <a:ext uri="{FF2B5EF4-FFF2-40B4-BE49-F238E27FC236}">
                <a16:creationId xmlns:a16="http://schemas.microsoft.com/office/drawing/2014/main" id="{2D514EF2-C7BF-E34A-82A1-953B4795F8F1}"/>
              </a:ext>
            </a:extLst>
          </p:cNvPr>
          <p:cNvCxnSpPr>
            <a:cxnSpLocks/>
          </p:cNvCxnSpPr>
          <p:nvPr/>
        </p:nvCxnSpPr>
        <p:spPr>
          <a:xfrm>
            <a:off x="6398398"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直線コネクタ 146">
            <a:extLst>
              <a:ext uri="{FF2B5EF4-FFF2-40B4-BE49-F238E27FC236}">
                <a16:creationId xmlns:a16="http://schemas.microsoft.com/office/drawing/2014/main" id="{51A20FE9-71C4-254D-9D2C-B40F5E8606A3}"/>
              </a:ext>
            </a:extLst>
          </p:cNvPr>
          <p:cNvCxnSpPr>
            <a:cxnSpLocks/>
          </p:cNvCxnSpPr>
          <p:nvPr/>
        </p:nvCxnSpPr>
        <p:spPr>
          <a:xfrm>
            <a:off x="7003997"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直線コネクタ 147">
            <a:extLst>
              <a:ext uri="{FF2B5EF4-FFF2-40B4-BE49-F238E27FC236}">
                <a16:creationId xmlns:a16="http://schemas.microsoft.com/office/drawing/2014/main" id="{2462FC7E-6290-EF43-B9C7-AE2FA969DA04}"/>
              </a:ext>
            </a:extLst>
          </p:cNvPr>
          <p:cNvCxnSpPr>
            <a:cxnSpLocks/>
          </p:cNvCxnSpPr>
          <p:nvPr/>
        </p:nvCxnSpPr>
        <p:spPr>
          <a:xfrm>
            <a:off x="7620064"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9" name="正方形/長方形 148">
            <a:extLst>
              <a:ext uri="{FF2B5EF4-FFF2-40B4-BE49-F238E27FC236}">
                <a16:creationId xmlns:a16="http://schemas.microsoft.com/office/drawing/2014/main" id="{E1F2E5FE-3C2D-5B4A-A37E-523C7C056C7A}"/>
              </a:ext>
            </a:extLst>
          </p:cNvPr>
          <p:cNvSpPr/>
          <p:nvPr/>
        </p:nvSpPr>
        <p:spPr>
          <a:xfrm>
            <a:off x="5627767"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26C78066-89A5-9644-9A94-95D0854BEADC}"/>
              </a:ext>
            </a:extLst>
          </p:cNvPr>
          <p:cNvSpPr/>
          <p:nvPr/>
        </p:nvSpPr>
        <p:spPr>
          <a:xfrm>
            <a:off x="6226144"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8794DFA7-B710-D249-9B8A-0E20D3BECE20}"/>
              </a:ext>
            </a:extLst>
          </p:cNvPr>
          <p:cNvSpPr/>
          <p:nvPr/>
        </p:nvSpPr>
        <p:spPr>
          <a:xfrm>
            <a:off x="6824521"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47DAAF42-E734-4145-99C2-6E69E5FCB4D0}"/>
              </a:ext>
            </a:extLst>
          </p:cNvPr>
          <p:cNvSpPr/>
          <p:nvPr/>
        </p:nvSpPr>
        <p:spPr>
          <a:xfrm>
            <a:off x="7418779"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BAB44839-8851-DF48-9879-05A731D20279}"/>
              </a:ext>
            </a:extLst>
          </p:cNvPr>
          <p:cNvSpPr txBox="1"/>
          <p:nvPr/>
        </p:nvSpPr>
        <p:spPr>
          <a:xfrm>
            <a:off x="4537445" y="4321246"/>
            <a:ext cx="922047" cy="369332"/>
          </a:xfrm>
          <a:prstGeom prst="rect">
            <a:avLst/>
          </a:prstGeom>
          <a:noFill/>
        </p:spPr>
        <p:txBody>
          <a:bodyPr wrap="none" rtlCol="0">
            <a:spAutoFit/>
          </a:bodyPr>
          <a:lstStyle/>
          <a:p>
            <a:r>
              <a:rPr kumimoji="1" lang="en-US" altLang="ja-JP" dirty="0"/>
              <a:t>Caching</a:t>
            </a:r>
            <a:endParaRPr kumimoji="1" lang="ja-JP" altLang="en-US"/>
          </a:p>
        </p:txBody>
      </p:sp>
      <p:sp>
        <p:nvSpPr>
          <p:cNvPr id="154" name="テキスト ボックス 153">
            <a:extLst>
              <a:ext uri="{FF2B5EF4-FFF2-40B4-BE49-F238E27FC236}">
                <a16:creationId xmlns:a16="http://schemas.microsoft.com/office/drawing/2014/main" id="{1AA9BB3F-712D-5146-A2BA-60FBFCC74567}"/>
              </a:ext>
            </a:extLst>
          </p:cNvPr>
          <p:cNvSpPr txBox="1"/>
          <p:nvPr/>
        </p:nvSpPr>
        <p:spPr>
          <a:xfrm>
            <a:off x="4379305" y="4996227"/>
            <a:ext cx="1268296" cy="369332"/>
          </a:xfrm>
          <a:prstGeom prst="rect">
            <a:avLst/>
          </a:prstGeom>
          <a:noFill/>
        </p:spPr>
        <p:txBody>
          <a:bodyPr wrap="none" rtlCol="0">
            <a:spAutoFit/>
          </a:bodyPr>
          <a:lstStyle/>
          <a:p>
            <a:r>
              <a:rPr lang="en-US" altLang="ja-JP" dirty="0"/>
              <a:t>Rendering</a:t>
            </a:r>
            <a:endParaRPr kumimoji="1" lang="ja-JP" altLang="en-US"/>
          </a:p>
        </p:txBody>
      </p:sp>
      <p:sp>
        <p:nvSpPr>
          <p:cNvPr id="156" name="正方形/長方形 155">
            <a:extLst>
              <a:ext uri="{FF2B5EF4-FFF2-40B4-BE49-F238E27FC236}">
                <a16:creationId xmlns:a16="http://schemas.microsoft.com/office/drawing/2014/main" id="{AE76C402-9245-924E-AEFC-3BFE77D6E0A5}"/>
              </a:ext>
            </a:extLst>
          </p:cNvPr>
          <p:cNvSpPr/>
          <p:nvPr/>
        </p:nvSpPr>
        <p:spPr>
          <a:xfrm>
            <a:off x="6228644" y="564151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84ED379D-61CB-124C-A502-CE52DC67215F}"/>
              </a:ext>
            </a:extLst>
          </p:cNvPr>
          <p:cNvSpPr/>
          <p:nvPr/>
        </p:nvSpPr>
        <p:spPr>
          <a:xfrm>
            <a:off x="7421279" y="565769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B0D13D5B-25A4-454C-981B-7D30F7F39082}"/>
              </a:ext>
            </a:extLst>
          </p:cNvPr>
          <p:cNvGrpSpPr/>
          <p:nvPr/>
        </p:nvGrpSpPr>
        <p:grpSpPr>
          <a:xfrm>
            <a:off x="7863508" y="5039572"/>
            <a:ext cx="731290" cy="1474863"/>
            <a:chOff x="3385026" y="5039572"/>
            <a:chExt cx="731290" cy="1474863"/>
          </a:xfrm>
        </p:grpSpPr>
        <p:sp>
          <p:nvSpPr>
            <p:cNvPr id="144" name="テキスト ボックス 143">
              <a:extLst>
                <a:ext uri="{FF2B5EF4-FFF2-40B4-BE49-F238E27FC236}">
                  <a16:creationId xmlns:a16="http://schemas.microsoft.com/office/drawing/2014/main" id="{D69D08B6-CD7B-6244-A5BA-B4CB1F7EE6EF}"/>
                </a:ext>
              </a:extLst>
            </p:cNvPr>
            <p:cNvSpPr txBox="1"/>
            <p:nvPr/>
          </p:nvSpPr>
          <p:spPr>
            <a:xfrm>
              <a:off x="3385026" y="5039572"/>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1</a:t>
              </a:r>
              <a:endParaRPr kumimoji="1" lang="ja-JP" altLang="en-US">
                <a:latin typeface="Cambria Math" panose="02040503050406030204" pitchFamily="18" charset="0"/>
              </a:endParaRPr>
            </a:p>
          </p:txBody>
        </p:sp>
        <p:sp>
          <p:nvSpPr>
            <p:cNvPr id="155" name="テキスト ボックス 154">
              <a:extLst>
                <a:ext uri="{FF2B5EF4-FFF2-40B4-BE49-F238E27FC236}">
                  <a16:creationId xmlns:a16="http://schemas.microsoft.com/office/drawing/2014/main" id="{4768D893-8C51-A54F-A105-84F9CA539552}"/>
                </a:ext>
              </a:extLst>
            </p:cNvPr>
            <p:cNvSpPr txBox="1"/>
            <p:nvPr/>
          </p:nvSpPr>
          <p:spPr>
            <a:xfrm>
              <a:off x="3385026" y="5587610"/>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2</a:t>
              </a:r>
              <a:endParaRPr kumimoji="1" lang="ja-JP" altLang="en-US">
                <a:latin typeface="Cambria Math" panose="02040503050406030204" pitchFamily="18" charset="0"/>
              </a:endParaRPr>
            </a:p>
          </p:txBody>
        </p:sp>
        <p:sp>
          <p:nvSpPr>
            <p:cNvPr id="158" name="テキスト ボックス 157">
              <a:extLst>
                <a:ext uri="{FF2B5EF4-FFF2-40B4-BE49-F238E27FC236}">
                  <a16:creationId xmlns:a16="http://schemas.microsoft.com/office/drawing/2014/main" id="{E2301100-2E37-274E-9372-3C8B0DA94DE6}"/>
                </a:ext>
              </a:extLst>
            </p:cNvPr>
            <p:cNvSpPr txBox="1"/>
            <p:nvPr/>
          </p:nvSpPr>
          <p:spPr>
            <a:xfrm>
              <a:off x="3385026" y="6145103"/>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4</a:t>
              </a:r>
              <a:endParaRPr kumimoji="1" lang="ja-JP" altLang="en-US">
                <a:latin typeface="Cambria Math" panose="02040503050406030204" pitchFamily="18" charset="0"/>
              </a:endParaRPr>
            </a:p>
          </p:txBody>
        </p:sp>
      </p:grpSp>
      <p:sp>
        <p:nvSpPr>
          <p:cNvPr id="159" name="正方形/長方形 158">
            <a:extLst>
              <a:ext uri="{FF2B5EF4-FFF2-40B4-BE49-F238E27FC236}">
                <a16:creationId xmlns:a16="http://schemas.microsoft.com/office/drawing/2014/main" id="{8156FAE3-3DBB-624A-BB72-A8D3EB41E6C1}"/>
              </a:ext>
            </a:extLst>
          </p:cNvPr>
          <p:cNvSpPr/>
          <p:nvPr/>
        </p:nvSpPr>
        <p:spPr>
          <a:xfrm>
            <a:off x="7423045" y="6214355"/>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DBCEC091-B8B8-C440-9A05-D9F86682E9B8}"/>
              </a:ext>
            </a:extLst>
          </p:cNvPr>
          <p:cNvGrpSpPr/>
          <p:nvPr/>
        </p:nvGrpSpPr>
        <p:grpSpPr>
          <a:xfrm>
            <a:off x="8665790" y="4879368"/>
            <a:ext cx="821892" cy="1769987"/>
            <a:chOff x="2229796" y="4983585"/>
            <a:chExt cx="821892" cy="1769987"/>
          </a:xfrm>
        </p:grpSpPr>
        <p:sp>
          <p:nvSpPr>
            <p:cNvPr id="160" name="左右矢印 159">
              <a:extLst>
                <a:ext uri="{FF2B5EF4-FFF2-40B4-BE49-F238E27FC236}">
                  <a16:creationId xmlns:a16="http://schemas.microsoft.com/office/drawing/2014/main" id="{49AB1C0F-C131-724C-8B0F-69E668A1ADA2}"/>
                </a:ext>
              </a:extLst>
            </p:cNvPr>
            <p:cNvSpPr/>
            <p:nvPr/>
          </p:nvSpPr>
          <p:spPr>
            <a:xfrm rot="5400000">
              <a:off x="2171049" y="5681474"/>
              <a:ext cx="939387" cy="410917"/>
            </a:xfrm>
            <a:prstGeom prst="leftRightArrow">
              <a:avLst/>
            </a:prstGeom>
            <a:gradFill>
              <a:gsLst>
                <a:gs pos="0">
                  <a:schemeClr val="accent5">
                    <a:lumMod val="20000"/>
                    <a:lumOff val="80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a:extLst>
                <a:ext uri="{FF2B5EF4-FFF2-40B4-BE49-F238E27FC236}">
                  <a16:creationId xmlns:a16="http://schemas.microsoft.com/office/drawing/2014/main" id="{167AF95B-1E72-524E-9011-F1608EA92F12}"/>
                </a:ext>
              </a:extLst>
            </p:cNvPr>
            <p:cNvSpPr txBox="1"/>
            <p:nvPr/>
          </p:nvSpPr>
          <p:spPr>
            <a:xfrm>
              <a:off x="2350440" y="4983585"/>
              <a:ext cx="580607" cy="369332"/>
            </a:xfrm>
            <a:prstGeom prst="rect">
              <a:avLst/>
            </a:prstGeom>
            <a:noFill/>
          </p:spPr>
          <p:txBody>
            <a:bodyPr wrap="none" rtlCol="0">
              <a:spAutoFit/>
            </a:bodyPr>
            <a:lstStyle/>
            <a:p>
              <a:pPr algn="ctr"/>
              <a:r>
                <a:rPr kumimoji="1" lang="en-US" altLang="ja-JP" dirty="0"/>
                <a:t>Fine</a:t>
              </a:r>
              <a:endParaRPr kumimoji="1" lang="ja-JP" altLang="en-US"/>
            </a:p>
          </p:txBody>
        </p:sp>
        <p:sp>
          <p:nvSpPr>
            <p:cNvPr id="162" name="テキスト ボックス 161">
              <a:extLst>
                <a:ext uri="{FF2B5EF4-FFF2-40B4-BE49-F238E27FC236}">
                  <a16:creationId xmlns:a16="http://schemas.microsoft.com/office/drawing/2014/main" id="{35BE0438-88ED-7343-9189-B1CC0A323096}"/>
                </a:ext>
              </a:extLst>
            </p:cNvPr>
            <p:cNvSpPr txBox="1"/>
            <p:nvPr/>
          </p:nvSpPr>
          <p:spPr>
            <a:xfrm>
              <a:off x="2229796" y="6384240"/>
              <a:ext cx="821892" cy="369332"/>
            </a:xfrm>
            <a:prstGeom prst="rect">
              <a:avLst/>
            </a:prstGeom>
            <a:noFill/>
          </p:spPr>
          <p:txBody>
            <a:bodyPr wrap="none" rtlCol="0">
              <a:spAutoFit/>
            </a:bodyPr>
            <a:lstStyle/>
            <a:p>
              <a:pPr algn="ctr"/>
              <a:r>
                <a:rPr kumimoji="1" lang="en-US" altLang="ja-JP" dirty="0"/>
                <a:t>Coarse</a:t>
              </a:r>
              <a:endParaRPr kumimoji="1" lang="ja-JP" altLang="en-US"/>
            </a:p>
          </p:txBody>
        </p:sp>
      </p:grpSp>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FE019B42-2CEF-4A43-9C3B-F3D874A38BEA}"/>
                  </a:ext>
                </a:extLst>
              </p:cNvPr>
              <p:cNvSpPr/>
              <p:nvPr/>
            </p:nvSpPr>
            <p:spPr>
              <a:xfrm>
                <a:off x="1336987" y="5171026"/>
                <a:ext cx="2353208" cy="1015663"/>
              </a:xfrm>
              <a:prstGeom prst="rect">
                <a:avLst/>
              </a:prstGeom>
            </p:spPr>
            <p:txBody>
              <a:bodyPr wrap="none">
                <a:spAutoFit/>
              </a:bodyPr>
              <a:lstStyle/>
              <a:p>
                <a:r>
                  <a:rPr lang="en-US" altLang="ja-JP" sz="2000" dirty="0">
                    <a:ea typeface="Cambria Math" panose="02040503050406030204" pitchFamily="18" charset="0"/>
                  </a:rPr>
                  <a:t>Visualization Interval</a:t>
                </a:r>
              </a:p>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ea typeface="Cambria Math" panose="02040503050406030204" pitchFamily="18" charset="0"/>
                        </a:rPr>
                        <m:t>𝑅</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oMath>
                  </m:oMathPara>
                </a14:m>
                <a:endParaRPr lang="en-US" altLang="ja-JP" sz="2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1≤</m:t>
                      </m:r>
                      <m:r>
                        <a:rPr lang="en-US" altLang="ja-JP" sz="2000" i="1">
                          <a:latin typeface="Cambria Math" panose="02040503050406030204" pitchFamily="18" charset="0"/>
                          <a:ea typeface="Cambria Math" panose="02040503050406030204" pitchFamily="18" charset="0"/>
                        </a:rPr>
                        <m:t>𝑅</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𝐿</m:t>
                      </m:r>
                    </m:oMath>
                  </m:oMathPara>
                </a14:m>
                <a:endParaRPr lang="en-US" altLang="ja-JP" sz="2000" dirty="0">
                  <a:ea typeface="Cambria Math" panose="02040503050406030204" pitchFamily="18" charset="0"/>
                </a:endParaRPr>
              </a:p>
            </p:txBody>
          </p:sp>
        </mc:Choice>
        <mc:Fallback xmlns="">
          <p:sp>
            <p:nvSpPr>
              <p:cNvPr id="163" name="正方形/長方形 162">
                <a:extLst>
                  <a:ext uri="{FF2B5EF4-FFF2-40B4-BE49-F238E27FC236}">
                    <a16:creationId xmlns:a16="http://schemas.microsoft.com/office/drawing/2014/main" id="{FE019B42-2CEF-4A43-9C3B-F3D874A38BEA}"/>
                  </a:ext>
                </a:extLst>
              </p:cNvPr>
              <p:cNvSpPr>
                <a:spLocks noRot="1" noChangeAspect="1" noMove="1" noResize="1" noEditPoints="1" noAdjustHandles="1" noChangeArrowheads="1" noChangeShapeType="1" noTextEdit="1"/>
              </p:cNvSpPr>
              <p:nvPr/>
            </p:nvSpPr>
            <p:spPr>
              <a:xfrm>
                <a:off x="1336987" y="5171026"/>
                <a:ext cx="2353208" cy="1015663"/>
              </a:xfrm>
              <a:prstGeom prst="rect">
                <a:avLst/>
              </a:prstGeom>
              <a:blipFill>
                <a:blip r:embed="rId5"/>
                <a:stretch>
                  <a:fillRect l="-2688" t="-3704" r="-1613"/>
                </a:stretch>
              </a:blipFill>
            </p:spPr>
            <p:txBody>
              <a:bodyPr/>
              <a:lstStyle/>
              <a:p>
                <a:r>
                  <a:rPr lang="ja-JP" altLang="en-US">
                    <a:noFill/>
                  </a:rPr>
                  <a:t> </a:t>
                </a:r>
              </a:p>
            </p:txBody>
          </p:sp>
        </mc:Fallback>
      </mc:AlternateContent>
      <p:sp>
        <p:nvSpPr>
          <p:cNvPr id="8" name="左中かっこ 7">
            <a:extLst>
              <a:ext uri="{FF2B5EF4-FFF2-40B4-BE49-F238E27FC236}">
                <a16:creationId xmlns:a16="http://schemas.microsoft.com/office/drawing/2014/main" id="{506CFEDE-6B40-AF4E-90D9-D9C216C4B9C1}"/>
              </a:ext>
            </a:extLst>
          </p:cNvPr>
          <p:cNvSpPr/>
          <p:nvPr/>
        </p:nvSpPr>
        <p:spPr>
          <a:xfrm>
            <a:off x="3951871" y="5102967"/>
            <a:ext cx="233234" cy="1420297"/>
          </a:xfrm>
          <a:prstGeom prst="leftBrace">
            <a:avLst>
              <a:gd name="adj1" fmla="val 447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6885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6F4A-486F-EC41-9F76-573885C553B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91B36D6E-5A9B-B743-A457-F4A90A47B6EC}"/>
              </a:ext>
            </a:extLst>
          </p:cNvPr>
          <p:cNvSpPr>
            <a:spLocks noGrp="1"/>
          </p:cNvSpPr>
          <p:nvPr>
            <p:ph idx="1"/>
          </p:nvPr>
        </p:nvSpPr>
        <p:spPr/>
        <p:txBody>
          <a:bodyPr/>
          <a:lstStyle/>
          <a:p>
            <a:r>
              <a:rPr kumimoji="1" lang="en-US" altLang="ja-JP" b="1" dirty="0"/>
              <a:t>Granularity for each pattern</a:t>
            </a:r>
          </a:p>
          <a:p>
            <a:pPr lvl="1"/>
            <a:r>
              <a:rPr kumimoji="1" lang="en-US" altLang="ja-JP" dirty="0"/>
              <a:t>Pattern A</a:t>
            </a:r>
          </a:p>
          <a:p>
            <a:pPr lvl="2"/>
            <a:r>
              <a:rPr lang="en-US" altLang="ja-JP" dirty="0"/>
              <a:t>Coarse sampling</a:t>
            </a:r>
          </a:p>
          <a:p>
            <a:pPr lvl="2"/>
            <a:r>
              <a:rPr lang="en-US" altLang="ja-JP" dirty="0"/>
              <a:t>Using specified R</a:t>
            </a:r>
          </a:p>
          <a:p>
            <a:pPr lvl="1"/>
            <a:r>
              <a:rPr kumimoji="1" lang="en-US" altLang="ja-JP" dirty="0"/>
              <a:t>Pattern B</a:t>
            </a:r>
          </a:p>
          <a:p>
            <a:pPr lvl="2"/>
            <a:r>
              <a:rPr kumimoji="1" lang="en-US" altLang="ja-JP" dirty="0"/>
              <a:t>Fine sampling</a:t>
            </a:r>
          </a:p>
          <a:p>
            <a:pPr lvl="2"/>
            <a:r>
              <a:rPr lang="en-US" altLang="ja-JP" dirty="0"/>
              <a:t>Using R = 1</a:t>
            </a:r>
          </a:p>
          <a:p>
            <a:pPr lvl="1"/>
            <a:r>
              <a:rPr kumimoji="1" lang="en-US" altLang="ja-JP" dirty="0"/>
              <a:t>Pattern C</a:t>
            </a:r>
          </a:p>
          <a:p>
            <a:pPr lvl="2"/>
            <a:r>
              <a:rPr lang="en-US" altLang="ja-JP" dirty="0"/>
              <a:t>Combined sampling</a:t>
            </a:r>
          </a:p>
          <a:p>
            <a:pPr lvl="2"/>
            <a:r>
              <a:rPr kumimoji="1" lang="en-US" altLang="ja-JP" dirty="0"/>
              <a:t>Using R = 1 (fine) in the first half</a:t>
            </a:r>
            <a:br>
              <a:rPr kumimoji="1" lang="en-US" altLang="ja-JP" dirty="0"/>
            </a:br>
            <a:r>
              <a:rPr kumimoji="1" lang="en-US" altLang="ja-JP" dirty="0"/>
              <a:t>and specified R in the other half</a:t>
            </a:r>
            <a:endParaRPr kumimoji="1" lang="ja-JP" altLang="en-US"/>
          </a:p>
        </p:txBody>
      </p:sp>
      <p:sp>
        <p:nvSpPr>
          <p:cNvPr id="4" name="正方形/長方形 3">
            <a:extLst>
              <a:ext uri="{FF2B5EF4-FFF2-40B4-BE49-F238E27FC236}">
                <a16:creationId xmlns:a16="http://schemas.microsoft.com/office/drawing/2014/main" id="{F1A551E5-9099-B842-9F4D-82B9E9BC0BEE}"/>
              </a:ext>
            </a:extLst>
          </p:cNvPr>
          <p:cNvSpPr/>
          <p:nvPr/>
        </p:nvSpPr>
        <p:spPr>
          <a:xfrm>
            <a:off x="6685673" y="2565563"/>
            <a:ext cx="1256082" cy="1797422"/>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BC11FF-4BC7-6744-B66D-FB9057E6D187}"/>
              </a:ext>
            </a:extLst>
          </p:cNvPr>
          <p:cNvSpPr/>
          <p:nvPr/>
        </p:nvSpPr>
        <p:spPr>
          <a:xfrm>
            <a:off x="7924715" y="2565563"/>
            <a:ext cx="2438272" cy="1797422"/>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04B2593-A40F-5F41-AC29-97DA10E8FDF1}"/>
              </a:ext>
            </a:extLst>
          </p:cNvPr>
          <p:cNvSpPr/>
          <p:nvPr/>
        </p:nvSpPr>
        <p:spPr>
          <a:xfrm>
            <a:off x="10362987" y="2565563"/>
            <a:ext cx="1238132" cy="1797422"/>
          </a:xfrm>
          <a:prstGeom prst="rect">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E097FAD-1B13-CE45-91E5-547A90B66E9C}"/>
              </a:ext>
            </a:extLst>
          </p:cNvPr>
          <p:cNvCxnSpPr>
            <a:cxnSpLocks/>
          </p:cNvCxnSpPr>
          <p:nvPr/>
        </p:nvCxnSpPr>
        <p:spPr>
          <a:xfrm>
            <a:off x="6677683" y="3547646"/>
            <a:ext cx="493200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円/楕円 21">
            <a:extLst>
              <a:ext uri="{FF2B5EF4-FFF2-40B4-BE49-F238E27FC236}">
                <a16:creationId xmlns:a16="http://schemas.microsoft.com/office/drawing/2014/main" id="{29C5915E-661C-704A-9C18-F8D95B71F104}"/>
              </a:ext>
            </a:extLst>
          </p:cNvPr>
          <p:cNvSpPr/>
          <p:nvPr/>
        </p:nvSpPr>
        <p:spPr>
          <a:xfrm>
            <a:off x="6596692"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1F34004C-AEAE-3B44-8CF3-154E593CBBF1}"/>
              </a:ext>
            </a:extLst>
          </p:cNvPr>
          <p:cNvSpPr/>
          <p:nvPr/>
        </p:nvSpPr>
        <p:spPr>
          <a:xfrm>
            <a:off x="7824300" y="38597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43C4E504-5628-774C-A1EF-3F2992A77E40}"/>
              </a:ext>
            </a:extLst>
          </p:cNvPr>
          <p:cNvSpPr/>
          <p:nvPr/>
        </p:nvSpPr>
        <p:spPr>
          <a:xfrm>
            <a:off x="9044904" y="28028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F89DEF2-B720-7D44-8468-ACE2EAE3ACAF}"/>
              </a:ext>
            </a:extLst>
          </p:cNvPr>
          <p:cNvSpPr/>
          <p:nvPr/>
        </p:nvSpPr>
        <p:spPr>
          <a:xfrm>
            <a:off x="10264191" y="317098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5B23E6FC-0195-3A49-9051-EBA267CF16FE}"/>
              </a:ext>
            </a:extLst>
          </p:cNvPr>
          <p:cNvSpPr/>
          <p:nvPr/>
        </p:nvSpPr>
        <p:spPr>
          <a:xfrm>
            <a:off x="11491799"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0702D8-8008-CF40-820D-2D9DA904FB96}"/>
              </a:ext>
            </a:extLst>
          </p:cNvPr>
          <p:cNvSpPr txBox="1"/>
          <p:nvPr/>
        </p:nvSpPr>
        <p:spPr>
          <a:xfrm>
            <a:off x="6706006" y="2576321"/>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30" name="テキスト ボックス 29">
            <a:extLst>
              <a:ext uri="{FF2B5EF4-FFF2-40B4-BE49-F238E27FC236}">
                <a16:creationId xmlns:a16="http://schemas.microsoft.com/office/drawing/2014/main" id="{D48CD3C1-C099-8C49-B093-EA32846DE7FD}"/>
              </a:ext>
            </a:extLst>
          </p:cNvPr>
          <p:cNvSpPr txBox="1"/>
          <p:nvPr/>
        </p:nvSpPr>
        <p:spPr>
          <a:xfrm>
            <a:off x="7931691" y="2578598"/>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31" name="テキスト ボックス 30">
            <a:extLst>
              <a:ext uri="{FF2B5EF4-FFF2-40B4-BE49-F238E27FC236}">
                <a16:creationId xmlns:a16="http://schemas.microsoft.com/office/drawing/2014/main" id="{9C60093A-B629-4247-8EF0-A56DD4E728A2}"/>
              </a:ext>
            </a:extLst>
          </p:cNvPr>
          <p:cNvSpPr txBox="1"/>
          <p:nvPr/>
        </p:nvSpPr>
        <p:spPr>
          <a:xfrm>
            <a:off x="10372007" y="2578569"/>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33" name="フリーフォーム 32">
            <a:extLst>
              <a:ext uri="{FF2B5EF4-FFF2-40B4-BE49-F238E27FC236}">
                <a16:creationId xmlns:a16="http://schemas.microsoft.com/office/drawing/2014/main" id="{3A57123E-E501-AA4C-80E2-387BBAEC2881}"/>
              </a:ext>
            </a:extLst>
          </p:cNvPr>
          <p:cNvSpPr/>
          <p:nvPr/>
        </p:nvSpPr>
        <p:spPr>
          <a:xfrm>
            <a:off x="6708619" y="2898160"/>
            <a:ext cx="4883971" cy="1065007"/>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 name="connsiteX0" fmla="*/ 0 w 4883971"/>
              <a:gd name="connsiteY0" fmla="*/ 860611 h 1065007"/>
              <a:gd name="connsiteX1" fmla="*/ 1226371 w 4883971"/>
              <a:gd name="connsiteY1" fmla="*/ 1065007 h 1065007"/>
              <a:gd name="connsiteX2" fmla="*/ 2431228 w 4883971"/>
              <a:gd name="connsiteY2" fmla="*/ 0 h 1065007"/>
              <a:gd name="connsiteX3" fmla="*/ 3668357 w 4883971"/>
              <a:gd name="connsiteY3" fmla="*/ 376517 h 1065007"/>
              <a:gd name="connsiteX4" fmla="*/ 4883971 w 4883971"/>
              <a:gd name="connsiteY4" fmla="*/ 882127 h 106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971" h="1065007">
                <a:moveTo>
                  <a:pt x="0" y="860611"/>
                </a:moveTo>
                <a:lnTo>
                  <a:pt x="1226371" y="1065007"/>
                </a:lnTo>
                <a:lnTo>
                  <a:pt x="2431228" y="0"/>
                </a:lnTo>
                <a:lnTo>
                  <a:pt x="3668357" y="376517"/>
                </a:lnTo>
                <a:lnTo>
                  <a:pt x="4883971" y="882127"/>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B9D368D-41D1-9741-8E06-C7973123BC9C}"/>
              </a:ext>
            </a:extLst>
          </p:cNvPr>
          <p:cNvSpPr txBox="1"/>
          <p:nvPr/>
        </p:nvSpPr>
        <p:spPr>
          <a:xfrm>
            <a:off x="6527281" y="4497922"/>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38" name="テキスト ボックス 37">
            <a:extLst>
              <a:ext uri="{FF2B5EF4-FFF2-40B4-BE49-F238E27FC236}">
                <a16:creationId xmlns:a16="http://schemas.microsoft.com/office/drawing/2014/main" id="{0B2EA0E6-FD74-AB4A-B216-C0173A98AAB6}"/>
              </a:ext>
            </a:extLst>
          </p:cNvPr>
          <p:cNvSpPr txBox="1"/>
          <p:nvPr/>
        </p:nvSpPr>
        <p:spPr>
          <a:xfrm>
            <a:off x="8678360" y="4500573"/>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sp>
        <p:nvSpPr>
          <p:cNvPr id="39" name="右中かっこ 38">
            <a:extLst>
              <a:ext uri="{FF2B5EF4-FFF2-40B4-BE49-F238E27FC236}">
                <a16:creationId xmlns:a16="http://schemas.microsoft.com/office/drawing/2014/main" id="{C850E3E0-3A11-C74D-98EF-3C05AD7D4E0A}"/>
              </a:ext>
            </a:extLst>
          </p:cNvPr>
          <p:cNvSpPr/>
          <p:nvPr/>
        </p:nvSpPr>
        <p:spPr>
          <a:xfrm rot="5400000">
            <a:off x="10595262" y="4333035"/>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0" name="右中かっこ 39">
            <a:extLst>
              <a:ext uri="{FF2B5EF4-FFF2-40B4-BE49-F238E27FC236}">
                <a16:creationId xmlns:a16="http://schemas.microsoft.com/office/drawing/2014/main" id="{A84C3552-E8E1-9641-8679-8D1D8AFBA8EA}"/>
              </a:ext>
            </a:extLst>
          </p:cNvPr>
          <p:cNvSpPr/>
          <p:nvPr/>
        </p:nvSpPr>
        <p:spPr>
          <a:xfrm rot="5400000">
            <a:off x="11256051" y="4336721"/>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1BC3368-D8F2-9A4D-9894-ACCE36F3D440}"/>
              </a:ext>
            </a:extLst>
          </p:cNvPr>
          <p:cNvSpPr txBox="1"/>
          <p:nvPr/>
        </p:nvSpPr>
        <p:spPr>
          <a:xfrm>
            <a:off x="10248572" y="5727921"/>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42" name="テキスト ボックス 41">
            <a:extLst>
              <a:ext uri="{FF2B5EF4-FFF2-40B4-BE49-F238E27FC236}">
                <a16:creationId xmlns:a16="http://schemas.microsoft.com/office/drawing/2014/main" id="{07294235-F008-7B44-810E-14162CD05BBB}"/>
              </a:ext>
            </a:extLst>
          </p:cNvPr>
          <p:cNvSpPr txBox="1"/>
          <p:nvPr/>
        </p:nvSpPr>
        <p:spPr>
          <a:xfrm>
            <a:off x="9856682" y="4973587"/>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cxnSp>
        <p:nvCxnSpPr>
          <p:cNvPr id="56" name="直線矢印コネクタ 55">
            <a:extLst>
              <a:ext uri="{FF2B5EF4-FFF2-40B4-BE49-F238E27FC236}">
                <a16:creationId xmlns:a16="http://schemas.microsoft.com/office/drawing/2014/main" id="{D1D85BD3-2B78-C94C-B2DC-20B7A21C818B}"/>
              </a:ext>
            </a:extLst>
          </p:cNvPr>
          <p:cNvCxnSpPr>
            <a:stCxn id="39" idx="1"/>
            <a:endCxn id="42" idx="0"/>
          </p:cNvCxnSpPr>
          <p:nvPr/>
        </p:nvCxnSpPr>
        <p:spPr>
          <a:xfrm flipH="1">
            <a:off x="10328927" y="4695583"/>
            <a:ext cx="337086" cy="278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2F7737D-29D2-264B-8AB7-82E3C36EE079}"/>
              </a:ext>
            </a:extLst>
          </p:cNvPr>
          <p:cNvCxnSpPr>
            <a:cxnSpLocks/>
            <a:stCxn id="40" idx="1"/>
            <a:endCxn id="41" idx="0"/>
          </p:cNvCxnSpPr>
          <p:nvPr/>
        </p:nvCxnSpPr>
        <p:spPr>
          <a:xfrm flipH="1">
            <a:off x="11035005" y="4699269"/>
            <a:ext cx="291797" cy="102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465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EBA6C-FF30-2841-BC5D-09223595F963}"/>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B6DE8DD1-5EC1-EA42-AB2E-DEE52538EDB8}"/>
              </a:ext>
            </a:extLst>
          </p:cNvPr>
          <p:cNvSpPr>
            <a:spLocks noGrp="1"/>
          </p:cNvSpPr>
          <p:nvPr>
            <p:ph idx="1"/>
          </p:nvPr>
        </p:nvSpPr>
        <p:spPr/>
        <p:txBody>
          <a:bodyPr>
            <a:normAutofit/>
          </a:bodyPr>
          <a:lstStyle/>
          <a:p>
            <a:r>
              <a:rPr lang="en-US" altLang="ja-JP" b="1" dirty="0"/>
              <a:t>Numerical simulation of sibilant fricatives</a:t>
            </a:r>
          </a:p>
          <a:p>
            <a:pPr lvl="1"/>
            <a:r>
              <a:rPr kumimoji="1" lang="en-US" altLang="ja-JP" dirty="0"/>
              <a:t>Implicit compressible flow solver based on </a:t>
            </a:r>
            <a:r>
              <a:rPr kumimoji="1" lang="en-US" altLang="ja-JP" dirty="0" err="1"/>
              <a:t>OpenFOAM</a:t>
            </a:r>
            <a:br>
              <a:rPr kumimoji="1" lang="en-US" altLang="ja-JP" dirty="0"/>
            </a:br>
            <a:endParaRPr kumimoji="1" lang="en-US" altLang="ja-JP" dirty="0"/>
          </a:p>
          <a:p>
            <a:pPr lvl="1"/>
            <a:endParaRPr lang="en-US" altLang="ja-JP" dirty="0"/>
          </a:p>
          <a:p>
            <a:pPr lvl="1"/>
            <a:endParaRPr kumimoji="1" lang="en-US" altLang="ja-JP" dirty="0"/>
          </a:p>
          <a:p>
            <a:pPr lvl="1"/>
            <a:endParaRPr lang="en-US" altLang="ja-JP" dirty="0"/>
          </a:p>
          <a:p>
            <a:pPr marL="457200" lvl="1" indent="0">
              <a:buNone/>
            </a:pPr>
            <a:endParaRPr kumimoji="1" lang="en-US" altLang="ja-JP" dirty="0"/>
          </a:p>
          <a:p>
            <a:pPr lvl="1"/>
            <a:r>
              <a:rPr lang="en-US" altLang="ja-JP" dirty="0"/>
              <a:t>Unstructured volumes</a:t>
            </a:r>
          </a:p>
          <a:p>
            <a:pPr lvl="2"/>
            <a:r>
              <a:rPr kumimoji="1" lang="en-US" altLang="ja-JP" dirty="0"/>
              <a:t>3,197,279 hexahedrons</a:t>
            </a:r>
          </a:p>
          <a:p>
            <a:pPr lvl="2"/>
            <a:r>
              <a:rPr lang="en-US" altLang="ja-JP" dirty="0"/>
              <a:t>48 sub-volumes</a:t>
            </a:r>
          </a:p>
          <a:p>
            <a:pPr lvl="2"/>
            <a:r>
              <a:rPr kumimoji="1" lang="en-US" altLang="ja-JP" dirty="0"/>
              <a:t>20,000 timesteps</a:t>
            </a:r>
          </a:p>
        </p:txBody>
      </p:sp>
      <p:grpSp>
        <p:nvGrpSpPr>
          <p:cNvPr id="4" name="Group 55">
            <a:extLst>
              <a:ext uri="{FF2B5EF4-FFF2-40B4-BE49-F238E27FC236}">
                <a16:creationId xmlns:a16="http://schemas.microsoft.com/office/drawing/2014/main" id="{97798C75-4E10-8D4A-A1BA-02889157A4E2}"/>
              </a:ext>
            </a:extLst>
          </p:cNvPr>
          <p:cNvGrpSpPr>
            <a:grpSpLocks/>
          </p:cNvGrpSpPr>
          <p:nvPr/>
        </p:nvGrpSpPr>
        <p:grpSpPr bwMode="auto">
          <a:xfrm>
            <a:off x="1642596" y="2763694"/>
            <a:ext cx="3646945" cy="1622039"/>
            <a:chOff x="1136" y="1316"/>
            <a:chExt cx="8878" cy="3949"/>
          </a:xfrm>
        </p:grpSpPr>
        <p:pic>
          <p:nvPicPr>
            <p:cNvPr id="5" name="Picture 56" descr="Fig">
              <a:extLst>
                <a:ext uri="{FF2B5EF4-FFF2-40B4-BE49-F238E27FC236}">
                  <a16:creationId xmlns:a16="http://schemas.microsoft.com/office/drawing/2014/main" id="{522ED010-5922-7C4C-8117-516EFF6AE7D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6" y="1316"/>
              <a:ext cx="3761" cy="3949"/>
            </a:xfrm>
            <a:prstGeom prst="rect">
              <a:avLst/>
            </a:prstGeom>
            <a:noFill/>
            <a:ln w="9525">
              <a:noFill/>
              <a:miter lim="800000"/>
              <a:headEnd/>
              <a:tailEnd/>
            </a:ln>
          </p:spPr>
        </p:pic>
        <p:pic>
          <p:nvPicPr>
            <p:cNvPr id="6" name="Picture 57" descr="Fig4">
              <a:extLst>
                <a:ext uri="{FF2B5EF4-FFF2-40B4-BE49-F238E27FC236}">
                  <a16:creationId xmlns:a16="http://schemas.microsoft.com/office/drawing/2014/main" id="{34F62024-DBA2-DC4B-BA62-8532EA63536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58" y="1772"/>
              <a:ext cx="4756" cy="3108"/>
            </a:xfrm>
            <a:prstGeom prst="rect">
              <a:avLst/>
            </a:prstGeom>
            <a:noFill/>
            <a:ln w="19050">
              <a:solidFill>
                <a:srgbClr val="E36C0A"/>
              </a:solidFill>
              <a:miter lim="800000"/>
              <a:headEnd/>
              <a:tailEnd/>
            </a:ln>
          </p:spPr>
        </p:pic>
        <p:sp>
          <p:nvSpPr>
            <p:cNvPr id="7" name="Freeform 58">
              <a:extLst>
                <a:ext uri="{FF2B5EF4-FFF2-40B4-BE49-F238E27FC236}">
                  <a16:creationId xmlns:a16="http://schemas.microsoft.com/office/drawing/2014/main" id="{56D98028-2DDC-1949-A204-95131C3C2BFD}"/>
                </a:ext>
              </a:extLst>
            </p:cNvPr>
            <p:cNvSpPr>
              <a:spLocks/>
            </p:cNvSpPr>
            <p:nvPr/>
          </p:nvSpPr>
          <p:spPr bwMode="auto">
            <a:xfrm>
              <a:off x="2904" y="1772"/>
              <a:ext cx="2354" cy="343"/>
            </a:xfrm>
            <a:custGeom>
              <a:avLst/>
              <a:gdLst>
                <a:gd name="T0" fmla="*/ 0 w 4958"/>
                <a:gd name="T1" fmla="*/ 0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sp>
          <p:nvSpPr>
            <p:cNvPr id="8" name="Freeform 59">
              <a:extLst>
                <a:ext uri="{FF2B5EF4-FFF2-40B4-BE49-F238E27FC236}">
                  <a16:creationId xmlns:a16="http://schemas.microsoft.com/office/drawing/2014/main" id="{408A58AF-60A3-3F45-B301-49B105914425}"/>
                </a:ext>
              </a:extLst>
            </p:cNvPr>
            <p:cNvSpPr>
              <a:spLocks/>
            </p:cNvSpPr>
            <p:nvPr/>
          </p:nvSpPr>
          <p:spPr bwMode="auto">
            <a:xfrm flipV="1">
              <a:off x="2904" y="3212"/>
              <a:ext cx="2354" cy="1668"/>
            </a:xfrm>
            <a:custGeom>
              <a:avLst/>
              <a:gdLst>
                <a:gd name="T0" fmla="*/ 0 w 4958"/>
                <a:gd name="T1" fmla="*/ 26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grpSp>
      <p:pic>
        <p:nvPicPr>
          <p:cNvPr id="9" name="relistic_p_movie_cropped">
            <a:hlinkClick r:id="" action="ppaction://media"/>
            <a:extLst>
              <a:ext uri="{FF2B5EF4-FFF2-40B4-BE49-F238E27FC236}">
                <a16:creationId xmlns:a16="http://schemas.microsoft.com/office/drawing/2014/main" id="{AE50AA15-6323-4D40-B42D-3A60616CEF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738" t="20625" b="26846"/>
          <a:stretch/>
        </p:blipFill>
        <p:spPr>
          <a:xfrm>
            <a:off x="5976817" y="3092741"/>
            <a:ext cx="4689706" cy="2585984"/>
          </a:xfrm>
          <a:prstGeom prst="rect">
            <a:avLst/>
          </a:prstGeom>
        </p:spPr>
      </p:pic>
      <p:sp>
        <p:nvSpPr>
          <p:cNvPr id="10" name="テキスト ボックス 9">
            <a:extLst>
              <a:ext uri="{FF2B5EF4-FFF2-40B4-BE49-F238E27FC236}">
                <a16:creationId xmlns:a16="http://schemas.microsoft.com/office/drawing/2014/main" id="{99D13B08-59C5-7E48-B6A6-966A276E1FBF}"/>
              </a:ext>
            </a:extLst>
          </p:cNvPr>
          <p:cNvSpPr txBox="1"/>
          <p:nvPr/>
        </p:nvSpPr>
        <p:spPr>
          <a:xfrm>
            <a:off x="0" y="6451995"/>
            <a:ext cx="7324441" cy="400110"/>
          </a:xfrm>
          <a:prstGeom prst="rect">
            <a:avLst/>
          </a:prstGeom>
          <a:noFill/>
        </p:spPr>
        <p:txBody>
          <a:bodyPr wrap="none" rtlCol="0">
            <a:spAutoFit/>
          </a:bodyPr>
          <a:lstStyle/>
          <a:p>
            <a:r>
              <a:rPr lang="en" altLang="ja-JP" sz="1000" dirty="0"/>
              <a:t>Tsukasa Yoshinaga, Kazunori Nozaki, and Shigeo Wada. Experimental and numerical investigation of the sound generation mechanisms of</a:t>
            </a:r>
            <a:br>
              <a:rPr lang="en" altLang="ja-JP" sz="1000" dirty="0"/>
            </a:br>
            <a:r>
              <a:rPr lang="en" altLang="ja-JP" sz="1000" dirty="0"/>
              <a:t>sibilant fricatives using a simplified vocal tract model. Physics of Fluids 30, 3, 2018. </a:t>
            </a:r>
          </a:p>
        </p:txBody>
      </p:sp>
    </p:spTree>
    <p:extLst>
      <p:ext uri="{BB962C8B-B14F-4D97-AF65-F5344CB8AC3E}">
        <p14:creationId xmlns:p14="http://schemas.microsoft.com/office/powerpoint/2010/main" val="349766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repeatCount="indefinite" fill="remove" display="0">
                  <p:stCondLst>
                    <p:cond delay="indefinite"/>
                  </p:stCondLst>
                </p:cTn>
                <p:tgtEl>
                  <p:spTgt spid="9"/>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3F89C-11BF-6140-890D-1B27019DFE09}"/>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443247CB-4465-8849-B091-FF60B949A836}"/>
              </a:ext>
            </a:extLst>
          </p:cNvPr>
          <p:cNvSpPr>
            <a:spLocks noGrp="1"/>
          </p:cNvSpPr>
          <p:nvPr>
            <p:ph idx="1"/>
          </p:nvPr>
        </p:nvSpPr>
        <p:spPr/>
        <p:txBody>
          <a:bodyPr>
            <a:normAutofit fontScale="92500" lnSpcReduction="10000"/>
          </a:bodyPr>
          <a:lstStyle/>
          <a:p>
            <a:r>
              <a:rPr kumimoji="1" lang="en-US" altLang="ja-JP" b="1" dirty="0"/>
              <a:t>Environment</a:t>
            </a:r>
          </a:p>
          <a:p>
            <a:pPr lvl="1"/>
            <a:r>
              <a:rPr lang="en-US" altLang="ja-JP" dirty="0"/>
              <a:t>K pre-post cloud system</a:t>
            </a:r>
          </a:p>
          <a:p>
            <a:pPr lvl="2"/>
            <a:r>
              <a:rPr lang="en-US" altLang="ja-JP" dirty="0"/>
              <a:t>X86 based on-premise could system</a:t>
            </a:r>
          </a:p>
          <a:p>
            <a:pPr lvl="2"/>
            <a:r>
              <a:rPr lang="en-US" altLang="ja-JP" dirty="0"/>
              <a:t>Dual </a:t>
            </a:r>
            <a:r>
              <a:rPr kumimoji="1" lang="en-US" altLang="ja-JP" dirty="0"/>
              <a:t>Intel Xeon Platinum 8168 (Skylake)</a:t>
            </a:r>
            <a:br>
              <a:rPr kumimoji="1" lang="en-US" altLang="ja-JP" dirty="0"/>
            </a:br>
            <a:r>
              <a:rPr kumimoji="1" lang="en-US" altLang="ja-JP" dirty="0"/>
              <a:t>24cores/2.7GHz</a:t>
            </a:r>
          </a:p>
          <a:p>
            <a:pPr lvl="2"/>
            <a:r>
              <a:rPr lang="en-US" altLang="ja-JP" dirty="0"/>
              <a:t>48 vCPUs on the VM for the evaluation</a:t>
            </a:r>
          </a:p>
          <a:p>
            <a:r>
              <a:rPr kumimoji="1" lang="en-US" altLang="ja-JP" b="1" dirty="0"/>
              <a:t>Software</a:t>
            </a:r>
          </a:p>
          <a:p>
            <a:pPr lvl="1"/>
            <a:r>
              <a:rPr kumimoji="1" lang="en-US" altLang="ja-JP" dirty="0"/>
              <a:t>Simulation: </a:t>
            </a:r>
            <a:r>
              <a:rPr kumimoji="1" lang="en-US" altLang="ja-JP" dirty="0" err="1"/>
              <a:t>OpenFOAM</a:t>
            </a:r>
            <a:endParaRPr kumimoji="1" lang="en-US" altLang="ja-JP" dirty="0"/>
          </a:p>
          <a:p>
            <a:pPr lvl="1"/>
            <a:r>
              <a:rPr lang="en-US" altLang="ja-JP" dirty="0"/>
              <a:t>Visualization framework: KVS</a:t>
            </a:r>
            <a:r>
              <a:rPr lang="en-US" altLang="ja-JP" baseline="30000" dirty="0"/>
              <a:t>1</a:t>
            </a:r>
          </a:p>
          <a:p>
            <a:pPr lvl="1"/>
            <a:r>
              <a:rPr lang="en-US" altLang="ja-JP" dirty="0"/>
              <a:t>Software rasterizer: OSMesa (</a:t>
            </a:r>
            <a:r>
              <a:rPr lang="en-US" altLang="ja-JP" dirty="0" err="1"/>
              <a:t>LLVMpipe</a:t>
            </a:r>
            <a:r>
              <a:rPr lang="en-US" altLang="ja-JP" dirty="0"/>
              <a:t>)</a:t>
            </a:r>
          </a:p>
          <a:p>
            <a:pPr lvl="1"/>
            <a:r>
              <a:rPr kumimoji="1" lang="en-US" altLang="ja-JP" dirty="0"/>
              <a:t>R</a:t>
            </a:r>
            <a:r>
              <a:rPr lang="en-US" altLang="ja-JP" dirty="0"/>
              <a:t>endering method:</a:t>
            </a:r>
          </a:p>
          <a:p>
            <a:pPr lvl="2"/>
            <a:r>
              <a:rPr lang="en-US" altLang="ja-JP" dirty="0"/>
              <a:t>Parallel particle-based rendering</a:t>
            </a:r>
            <a:r>
              <a:rPr lang="en-US" altLang="ja-JP" baseline="30000" dirty="0"/>
              <a:t>1</a:t>
            </a:r>
          </a:p>
          <a:p>
            <a:pPr lvl="2"/>
            <a:r>
              <a:rPr lang="en-US" altLang="ja-JP" dirty="0"/>
              <a:t>234 image composition</a:t>
            </a:r>
            <a:r>
              <a:rPr lang="en-US" altLang="ja-JP" baseline="30000" dirty="0"/>
              <a:t>2</a:t>
            </a:r>
            <a:endParaRPr kumimoji="1" lang="ja-JP" altLang="en-US" baseline="30000" dirty="0"/>
          </a:p>
        </p:txBody>
      </p:sp>
      <p:sp>
        <p:nvSpPr>
          <p:cNvPr id="4" name="テキスト ボックス 3">
            <a:extLst>
              <a:ext uri="{FF2B5EF4-FFF2-40B4-BE49-F238E27FC236}">
                <a16:creationId xmlns:a16="http://schemas.microsoft.com/office/drawing/2014/main" id="{0E02CA68-1A09-9C45-AEB6-643CF755F0A2}"/>
              </a:ext>
            </a:extLst>
          </p:cNvPr>
          <p:cNvSpPr txBox="1"/>
          <p:nvPr/>
        </p:nvSpPr>
        <p:spPr>
          <a:xfrm>
            <a:off x="6555341" y="1774349"/>
            <a:ext cx="5393764" cy="1815882"/>
          </a:xfrm>
          <a:prstGeom prst="rect">
            <a:avLst/>
          </a:prstGeom>
          <a:noFill/>
        </p:spPr>
        <p:txBody>
          <a:bodyPr wrap="square" rtlCol="0">
            <a:spAutoFit/>
          </a:bodyPr>
          <a:lstStyle/>
          <a:p>
            <a:pPr marL="342900" indent="-342900" algn="l">
              <a:buFont typeface="Arial" panose="020B0604020202020204" pitchFamily="34" charset="0"/>
              <a:buChar char="•"/>
            </a:pPr>
            <a:r>
              <a:rPr lang="en-US" altLang="ja-JP" sz="2400" b="1" dirty="0"/>
              <a:t>Simple framework for in-situ vis.</a:t>
            </a:r>
            <a:r>
              <a:rPr lang="en-US" altLang="ja-JP" sz="2400" baseline="30000" dirty="0"/>
              <a:t>3</a:t>
            </a:r>
          </a:p>
          <a:p>
            <a:pPr marL="800100" lvl="1" indent="-342900">
              <a:buFont typeface="Wingdings" pitchFamily="2" charset="2"/>
              <a:buChar char="ü"/>
            </a:pPr>
            <a:r>
              <a:rPr lang="en-US" altLang="ja-JP" sz="2200" dirty="0"/>
              <a:t>Adaptive </a:t>
            </a:r>
            <a:r>
              <a:rPr lang="en-US" altLang="ja-JP" sz="2200" dirty="0" err="1"/>
              <a:t>timestep</a:t>
            </a:r>
            <a:r>
              <a:rPr lang="en-US" altLang="ja-JP" sz="2200" dirty="0"/>
              <a:t> selection</a:t>
            </a:r>
          </a:p>
          <a:p>
            <a:pPr marL="800100" lvl="1" indent="-342900">
              <a:buFont typeface="Wingdings" pitchFamily="2" charset="2"/>
              <a:buChar char="ü"/>
            </a:pPr>
            <a:r>
              <a:rPr lang="en-US" altLang="ja-JP" sz="2200" dirty="0"/>
              <a:t>Multi-viewpoint rendering</a:t>
            </a:r>
          </a:p>
          <a:p>
            <a:pPr marL="800100" lvl="1" indent="-342900">
              <a:buFont typeface="Wingdings" pitchFamily="2" charset="2"/>
              <a:buChar char="ü"/>
            </a:pPr>
            <a:r>
              <a:rPr lang="en-US" altLang="ja-JP" sz="2200" dirty="0"/>
              <a:t>Omni-directional rendering</a:t>
            </a:r>
          </a:p>
          <a:p>
            <a:pPr marL="800100" lvl="1" indent="-342900">
              <a:buFont typeface="Wingdings" pitchFamily="2" charset="2"/>
              <a:buChar char="ü"/>
            </a:pPr>
            <a:r>
              <a:rPr lang="en-US" altLang="ja-JP" sz="2200" dirty="0"/>
              <a:t>Parallel irregular volume rendering</a:t>
            </a:r>
          </a:p>
        </p:txBody>
      </p:sp>
      <p:grpSp>
        <p:nvGrpSpPr>
          <p:cNvPr id="9" name="グループ化 8">
            <a:extLst>
              <a:ext uri="{FF2B5EF4-FFF2-40B4-BE49-F238E27FC236}">
                <a16:creationId xmlns:a16="http://schemas.microsoft.com/office/drawing/2014/main" id="{4530843B-6421-2146-BBDD-43F65766291B}"/>
              </a:ext>
            </a:extLst>
          </p:cNvPr>
          <p:cNvGrpSpPr/>
          <p:nvPr/>
        </p:nvGrpSpPr>
        <p:grpSpPr>
          <a:xfrm>
            <a:off x="6909987" y="3662822"/>
            <a:ext cx="4717440" cy="2767707"/>
            <a:chOff x="6909987" y="3725168"/>
            <a:chExt cx="4717440" cy="2767707"/>
          </a:xfrm>
        </p:grpSpPr>
        <p:sp>
          <p:nvSpPr>
            <p:cNvPr id="7" name="正方形/長方形 6">
              <a:extLst>
                <a:ext uri="{FF2B5EF4-FFF2-40B4-BE49-F238E27FC236}">
                  <a16:creationId xmlns:a16="http://schemas.microsoft.com/office/drawing/2014/main" id="{4C42F835-3C21-444F-95A9-9842AC9F05C5}"/>
                </a:ext>
              </a:extLst>
            </p:cNvPr>
            <p:cNvSpPr/>
            <p:nvPr/>
          </p:nvSpPr>
          <p:spPr>
            <a:xfrm>
              <a:off x="6909987" y="3725168"/>
              <a:ext cx="4717440" cy="27677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dirty="0">
                  <a:solidFill>
                    <a:sysClr val="windowText" lastClr="000000"/>
                  </a:solidFill>
                  <a:latin typeface="Courier" pitchFamily="2" charset="0"/>
                </a:rPr>
                <a:t>InSituVis::TimestepControlledAdaptor vis( MPI_COMM_WORLD );</a:t>
              </a:r>
            </a:p>
            <a:p>
              <a:r>
                <a:rPr kumimoji="1" lang="en-US" altLang="ja-JP" sz="900" dirty="0" err="1">
                  <a:solidFill>
                    <a:sysClr val="windowText" lastClr="000000"/>
                  </a:solidFill>
                  <a:latin typeface="Courier" pitchFamily="2" charset="0"/>
                </a:rPr>
                <a:t>vis.setImageSize</a:t>
              </a:r>
              <a:r>
                <a:rPr kumimoji="1" lang="en-US" altLang="ja-JP" sz="900" dirty="0">
                  <a:solidFill>
                    <a:sysClr val="windowText" lastClr="000000"/>
                  </a:solidFill>
                  <a:latin typeface="Courier" pitchFamily="2" charset="0"/>
                </a:rPr>
                <a:t>( 1024, 1024 );</a:t>
              </a:r>
            </a:p>
            <a:p>
              <a:r>
                <a:rPr kumimoji="1" lang="en-US" altLang="ja-JP" sz="900" dirty="0" err="1">
                  <a:solidFill>
                    <a:sysClr val="windowText" lastClr="000000"/>
                  </a:solidFill>
                  <a:latin typeface="Courier" pitchFamily="2" charset="0"/>
                </a:rPr>
                <a:t>vis.setAnalysisInterval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vis.setValidationInterval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vis.setGranularity</a:t>
              </a:r>
              <a:r>
                <a:rPr kumimoji="1" lang="en-US" altLang="ja-JP" sz="900" dirty="0">
                  <a:solidFill>
                    <a:sysClr val="windowText" lastClr="000000"/>
                  </a:solidFill>
                  <a:latin typeface="Courier" pitchFamily="2" charset="0"/>
                </a:rPr>
                <a:t>( R );</a:t>
              </a:r>
            </a:p>
            <a:p>
              <a:r>
                <a:rPr kumimoji="1" lang="en-US" altLang="ja-JP" sz="900" dirty="0" err="1">
                  <a:solidFill>
                    <a:sysClr val="windowText" lastClr="000000"/>
                  </a:solidFill>
                  <a:latin typeface="Courier" pitchFamily="2" charset="0"/>
                </a:rPr>
                <a:t>vis.setDivergenceThreshold</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D_thr</a:t>
              </a:r>
              <a:r>
                <a:rPr kumimoji="1" lang="en-US" altLang="ja-JP" sz="900" dirty="0">
                  <a:solidFill>
                    <a:sysClr val="windowText" lastClr="000000"/>
                  </a:solidFill>
                  <a:latin typeface="Courier" pitchFamily="2" charset="0"/>
                </a:rPr>
                <a:t> );</a:t>
              </a:r>
            </a:p>
            <a:p>
              <a:r>
                <a:rPr kumimoji="1" lang="en-US" altLang="ja-JP" sz="900" dirty="0" err="1">
                  <a:solidFill>
                    <a:sysClr val="windowText" lastClr="000000"/>
                  </a:solidFill>
                  <a:latin typeface="Courier" pitchFamily="2" charset="0"/>
                </a:rPr>
                <a:t>vis.setViewpoint</a:t>
              </a:r>
              <a:r>
                <a:rPr kumimoji="1" lang="en-US" altLang="ja-JP" sz="900" dirty="0">
                  <a:solidFill>
                    <a:sysClr val="windowText" lastClr="000000"/>
                  </a:solidFill>
                  <a:latin typeface="Courier" pitchFamily="2" charset="0"/>
                </a:rPr>
                <a:t>( { {p} } );</a:t>
              </a:r>
            </a:p>
            <a:p>
              <a:r>
                <a:rPr kumimoji="1" lang="en-US" altLang="ja-JP" sz="900" dirty="0" err="1">
                  <a:solidFill>
                    <a:sysClr val="windowText" lastClr="000000"/>
                  </a:solidFill>
                  <a:latin typeface="Courier" pitchFamily="2" charset="0"/>
                </a:rPr>
                <a:t>vis.setPipeline</a:t>
              </a:r>
              <a:r>
                <a:rPr kumimoji="1" lang="en-US" altLang="ja-JP" sz="900" dirty="0">
                  <a:solidFill>
                    <a:sysClr val="windowText" lastClr="000000"/>
                  </a:solidFill>
                  <a:latin typeface="Courier" pitchFamily="2" charset="0"/>
                </a:rPr>
                <a:t>( [](Screen&amp; s, Object&amp; o) { ... }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while ( </a:t>
              </a:r>
              <a:r>
                <a:rPr kumimoji="1" lang="en-US" altLang="ja-JP" sz="900" dirty="0" err="1">
                  <a:solidFill>
                    <a:sysClr val="windowText" lastClr="000000"/>
                  </a:solidFill>
                  <a:latin typeface="Courier" pitchFamily="2" charset="0"/>
                </a:rPr>
                <a:t>runTime.run</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  auto field = </a:t>
              </a:r>
              <a:r>
                <a:rPr kumimoji="1" lang="en-US" altLang="ja-JP" sz="900" dirty="0" err="1">
                  <a:solidFill>
                    <a:sysClr val="windowText" lastClr="000000"/>
                  </a:solidFill>
                  <a:latin typeface="Courier" pitchFamily="2" charset="0"/>
                </a:rPr>
                <a:t>sim.exec</a:t>
              </a:r>
              <a:r>
                <a:rPr kumimoji="1" lang="en-US" altLang="ja-JP" sz="900" dirty="0">
                  <a:solidFill>
                    <a:sysClr val="windowText" lastClr="000000"/>
                  </a:solidFill>
                  <a:latin typeface="Courier" pitchFamily="2" charset="0"/>
                </a:rPr>
                <a:t>(t);</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InSituVis</a:t>
              </a:r>
              <a:r>
                <a:rPr kumimoji="1" lang="en-US" altLang="ja-JP" sz="900" dirty="0">
                  <a:solidFill>
                    <a:sysClr val="windowText" lastClr="000000"/>
                  </a:solidFill>
                  <a:latin typeface="Courier" pitchFamily="2" charset="0"/>
                </a:rPr>
                <a:t>::Converter conv( </a:t>
              </a:r>
              <a:r>
                <a:rPr kumimoji="1" lang="en-US" altLang="ja-JP" sz="900" dirty="0" err="1">
                  <a:solidFill>
                    <a:sysClr val="windowText" lastClr="000000"/>
                  </a:solidFill>
                  <a:latin typeface="Courier" pitchFamily="2" charset="0"/>
                </a:rPr>
                <a:t>vis.world</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vis.put</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conv.exec</a:t>
              </a:r>
              <a:r>
                <a:rPr kumimoji="1" lang="en-US" altLang="ja-JP" sz="900" dirty="0">
                  <a:solidFill>
                    <a:sysClr val="windowText" lastClr="000000"/>
                  </a:solidFill>
                  <a:latin typeface="Courier" pitchFamily="2" charset="0"/>
                </a:rPr>
                <a:t>( field )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vis.exec</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runTime.value</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runTime.timeIndex</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a:t>
              </a:r>
            </a:p>
          </p:txBody>
        </p:sp>
        <p:sp>
          <p:nvSpPr>
            <p:cNvPr id="8" name="テキスト ボックス 7">
              <a:extLst>
                <a:ext uri="{FF2B5EF4-FFF2-40B4-BE49-F238E27FC236}">
                  <a16:creationId xmlns:a16="http://schemas.microsoft.com/office/drawing/2014/main" id="{9D2956C5-E8E3-A34A-95DC-AFF499434807}"/>
                </a:ext>
              </a:extLst>
            </p:cNvPr>
            <p:cNvSpPr txBox="1"/>
            <p:nvPr/>
          </p:nvSpPr>
          <p:spPr>
            <a:xfrm>
              <a:off x="10430325" y="6185098"/>
              <a:ext cx="1196225" cy="307777"/>
            </a:xfrm>
            <a:prstGeom prst="rect">
              <a:avLst/>
            </a:prstGeom>
            <a:noFill/>
          </p:spPr>
          <p:txBody>
            <a:bodyPr wrap="none" rtlCol="0">
              <a:spAutoFit/>
            </a:bodyPr>
            <a:lstStyle/>
            <a:p>
              <a:pPr algn="r"/>
              <a:r>
                <a:rPr kumimoji="1" lang="en-US" altLang="ja-JP" sz="1400" dirty="0"/>
                <a:t>Example code</a:t>
              </a:r>
              <a:endParaRPr kumimoji="1" lang="ja-JP" altLang="en-US" sz="1400" dirty="0"/>
            </a:p>
          </p:txBody>
        </p:sp>
      </p:grpSp>
      <p:sp>
        <p:nvSpPr>
          <p:cNvPr id="10" name="テキスト ボックス 9">
            <a:extLst>
              <a:ext uri="{FF2B5EF4-FFF2-40B4-BE49-F238E27FC236}">
                <a16:creationId xmlns:a16="http://schemas.microsoft.com/office/drawing/2014/main" id="{D4F9A613-7721-6E45-8F60-B37916297286}"/>
              </a:ext>
            </a:extLst>
          </p:cNvPr>
          <p:cNvSpPr txBox="1"/>
          <p:nvPr/>
        </p:nvSpPr>
        <p:spPr>
          <a:xfrm>
            <a:off x="0" y="6304002"/>
            <a:ext cx="3021981" cy="553998"/>
          </a:xfrm>
          <a:prstGeom prst="rect">
            <a:avLst/>
          </a:prstGeom>
          <a:noFill/>
        </p:spPr>
        <p:txBody>
          <a:bodyPr wrap="none" rtlCol="0">
            <a:spAutoFit/>
          </a:bodyPr>
          <a:lstStyle/>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naohisas</a:t>
            </a:r>
            <a:r>
              <a:rPr kumimoji="1" lang="en" altLang="ja-JP" sz="1000" dirty="0"/>
              <a:t>/KVS</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avr-aics-riken</a:t>
            </a:r>
            <a:r>
              <a:rPr kumimoji="1" lang="en" altLang="ja-JP" sz="1000" dirty="0"/>
              <a:t>/234Compositor</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vizlab-kobe</a:t>
            </a:r>
            <a:r>
              <a:rPr kumimoji="1" lang="en" altLang="ja-JP" sz="1000" dirty="0"/>
              <a:t>/</a:t>
            </a:r>
            <a:r>
              <a:rPr kumimoji="1" lang="en" altLang="ja-JP" sz="1000" dirty="0" err="1"/>
              <a:t>InSituVis</a:t>
            </a:r>
            <a:r>
              <a:rPr kumimoji="1" lang="en" altLang="ja-JP" sz="1000" dirty="0"/>
              <a:t> (private)</a:t>
            </a:r>
            <a:endParaRPr kumimoji="1" lang="ja-JP" altLang="en-US" sz="1000"/>
          </a:p>
        </p:txBody>
      </p:sp>
    </p:spTree>
    <p:extLst>
      <p:ext uri="{BB962C8B-B14F-4D97-AF65-F5344CB8AC3E}">
        <p14:creationId xmlns:p14="http://schemas.microsoft.com/office/powerpoint/2010/main" val="3069555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292F-1E38-E94B-8463-902B726389D8}"/>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B5B65010-1FD3-B845-9EF3-145FA61A7810}"/>
              </a:ext>
            </a:extLst>
          </p:cNvPr>
          <p:cNvSpPr>
            <a:spLocks noGrp="1"/>
          </p:cNvSpPr>
          <p:nvPr>
            <p:ph idx="1"/>
          </p:nvPr>
        </p:nvSpPr>
        <p:spPr/>
        <p:txBody>
          <a:bodyPr/>
          <a:lstStyle/>
          <a:p>
            <a:r>
              <a:rPr kumimoji="1" lang="en-US" altLang="ja-JP" b="1" dirty="0"/>
              <a:t>Changes of KL divergence (D)</a:t>
            </a:r>
          </a:p>
          <a:p>
            <a:pPr lvl="1"/>
            <a:r>
              <a:rPr lang="en-US" altLang="ja-JP" dirty="0"/>
              <a:t>Simulation timesteps: 20,000</a:t>
            </a:r>
          </a:p>
          <a:p>
            <a:pPr lvl="1"/>
            <a:r>
              <a:rPr lang="en-US" altLang="ja-JP" dirty="0"/>
              <a:t>Validation time interval for </a:t>
            </a:r>
            <a:r>
              <a:rPr kumimoji="1" lang="en-US" altLang="ja-JP" dirty="0"/>
              <a:t>KL divergence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t>
            </a:r>
            <a:r>
              <a:rPr lang="en-US" altLang="ja-JP" dirty="0" err="1">
                <a:latin typeface="Times New Roman" panose="02020603050405020304" pitchFamily="18" charset="0"/>
                <a:cs typeface="Times New Roman" panose="02020603050405020304" pitchFamily="18" charset="0"/>
              </a:rPr>
              <a:t>Δ</a:t>
            </a:r>
            <a:r>
              <a:rPr lang="en-US" altLang="ja-JP" i="1" dirty="0" err="1">
                <a:latin typeface="Times New Roman" panose="02020603050405020304" pitchFamily="18" charset="0"/>
                <a:cs typeface="Times New Roman" panose="02020603050405020304" pitchFamily="18" charset="0"/>
              </a:rPr>
              <a:t>t</a:t>
            </a:r>
            <a:r>
              <a:rPr kumimoji="1" lang="en-US" altLang="ja-JP" dirty="0"/>
              <a:t>) : 100</a:t>
            </a:r>
          </a:p>
          <a:p>
            <a:pPr lvl="2"/>
            <a:r>
              <a:rPr lang="en-US" altLang="ja-JP" dirty="0"/>
              <a:t>Visualization timestep intervals (</a:t>
            </a:r>
            <a:r>
              <a:rPr lang="en-US" altLang="ja-JP" i="1" dirty="0">
                <a:latin typeface="Times New Roman" panose="02020603050405020304" pitchFamily="18" charset="0"/>
                <a:cs typeface="Times New Roman" panose="02020603050405020304" pitchFamily="18" charset="0"/>
              </a:rPr>
              <a:t>l</a:t>
            </a:r>
            <a:r>
              <a:rPr lang="en-US" altLang="ja-JP" dirty="0"/>
              <a:t>) : </a:t>
            </a:r>
            <a:r>
              <a:rPr kumimoji="1" lang="en-US" altLang="ja-JP" dirty="0"/>
              <a:t>5</a:t>
            </a:r>
          </a:p>
          <a:p>
            <a:pPr lvl="2"/>
            <a:r>
              <a:rPr lang="en-US" altLang="ja-JP" dirty="0"/>
              <a:t>Validation timestep intervals</a:t>
            </a:r>
            <a:r>
              <a:rPr kumimoji="1" lang="en-US" altLang="ja-JP" dirty="0"/>
              <a:t> (</a:t>
            </a:r>
            <a:r>
              <a:rPr kumimoji="1" lang="en-US" altLang="ja-JP" i="1" dirty="0">
                <a:latin typeface="Times New Roman" panose="02020603050405020304" pitchFamily="18" charset="0"/>
                <a:cs typeface="Times New Roman" panose="02020603050405020304" pitchFamily="18" charset="0"/>
              </a:rPr>
              <a:t>L</a:t>
            </a:r>
            <a:r>
              <a:rPr kumimoji="1" lang="en-US" altLang="ja-JP" dirty="0"/>
              <a:t>) : 20</a:t>
            </a:r>
            <a:endParaRPr kumimoji="1" lang="ja-JP" altLang="en-US"/>
          </a:p>
        </p:txBody>
      </p:sp>
      <p:sp>
        <p:nvSpPr>
          <p:cNvPr id="7" name="テキスト ボックス 6">
            <a:extLst>
              <a:ext uri="{FF2B5EF4-FFF2-40B4-BE49-F238E27FC236}">
                <a16:creationId xmlns:a16="http://schemas.microsoft.com/office/drawing/2014/main" id="{C36D114F-9E61-0B4F-B88C-2D9FDAFA90C6}"/>
              </a:ext>
            </a:extLst>
          </p:cNvPr>
          <p:cNvSpPr txBox="1"/>
          <p:nvPr/>
        </p:nvSpPr>
        <p:spPr>
          <a:xfrm>
            <a:off x="5810527" y="6409871"/>
            <a:ext cx="1245854" cy="369332"/>
          </a:xfrm>
          <a:prstGeom prst="rect">
            <a:avLst/>
          </a:prstGeom>
          <a:noFill/>
        </p:spPr>
        <p:txBody>
          <a:bodyPr wrap="none" rtlCol="0">
            <a:spAutoFit/>
          </a:bodyPr>
          <a:lstStyle/>
          <a:p>
            <a:r>
              <a:rPr kumimoji="1" lang="en-US" altLang="ja-JP" dirty="0"/>
              <a:t>Time step</a:t>
            </a:r>
            <a:endParaRPr kumimoji="1" lang="ja-JP" altLang="en-US"/>
          </a:p>
        </p:txBody>
      </p:sp>
      <p:sp>
        <p:nvSpPr>
          <p:cNvPr id="8" name="テキスト ボックス 7">
            <a:extLst>
              <a:ext uri="{FF2B5EF4-FFF2-40B4-BE49-F238E27FC236}">
                <a16:creationId xmlns:a16="http://schemas.microsoft.com/office/drawing/2014/main" id="{E10C1245-C4D0-F149-A58E-29734B18C664}"/>
              </a:ext>
            </a:extLst>
          </p:cNvPr>
          <p:cNvSpPr txBox="1"/>
          <p:nvPr/>
        </p:nvSpPr>
        <p:spPr>
          <a:xfrm rot="16200000">
            <a:off x="923404" y="4855036"/>
            <a:ext cx="1702710" cy="369332"/>
          </a:xfrm>
          <a:prstGeom prst="rect">
            <a:avLst/>
          </a:prstGeom>
          <a:noFill/>
        </p:spPr>
        <p:txBody>
          <a:bodyPr wrap="none" rtlCol="0">
            <a:spAutoFit/>
          </a:bodyPr>
          <a:lstStyle/>
          <a:p>
            <a:r>
              <a:rPr lang="en-US" altLang="ja-JP" dirty="0"/>
              <a:t>KL divergence</a:t>
            </a:r>
            <a:endParaRPr kumimoji="1" lang="ja-JP" altLang="en-US"/>
          </a:p>
        </p:txBody>
      </p:sp>
      <p:pic>
        <p:nvPicPr>
          <p:cNvPr id="5" name="図 4">
            <a:extLst>
              <a:ext uri="{FF2B5EF4-FFF2-40B4-BE49-F238E27FC236}">
                <a16:creationId xmlns:a16="http://schemas.microsoft.com/office/drawing/2014/main" id="{542E749A-C074-6E4A-A124-7DAA5DFEFD33}"/>
              </a:ext>
            </a:extLst>
          </p:cNvPr>
          <p:cNvPicPr>
            <a:picLocks noChangeAspect="1"/>
          </p:cNvPicPr>
          <p:nvPr/>
        </p:nvPicPr>
        <p:blipFill>
          <a:blip r:embed="rId3"/>
          <a:stretch>
            <a:fillRect/>
          </a:stretch>
        </p:blipFill>
        <p:spPr>
          <a:xfrm>
            <a:off x="1959425" y="3901372"/>
            <a:ext cx="8454571" cy="2508499"/>
          </a:xfrm>
          <a:prstGeom prst="rect">
            <a:avLst/>
          </a:prstGeom>
        </p:spPr>
      </p:pic>
    </p:spTree>
    <p:extLst>
      <p:ext uri="{BB962C8B-B14F-4D97-AF65-F5344CB8AC3E}">
        <p14:creationId xmlns:p14="http://schemas.microsoft.com/office/powerpoint/2010/main" val="1116171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EE1F8-61F9-E242-9F0B-51B7EB42E18F}"/>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D13D09C2-BEFA-C24F-8C1C-962DBAD97ACA}"/>
              </a:ext>
            </a:extLst>
          </p:cNvPr>
          <p:cNvSpPr>
            <a:spLocks noGrp="1"/>
          </p:cNvSpPr>
          <p:nvPr>
            <p:ph idx="1"/>
          </p:nvPr>
        </p:nvSpPr>
        <p:spPr/>
        <p:txBody>
          <a:bodyPr/>
          <a:lstStyle/>
          <a:p>
            <a:r>
              <a:rPr lang="en-US" altLang="ja-JP" b="1" dirty="0"/>
              <a:t>Number of vis. i</a:t>
            </a:r>
            <a:r>
              <a:rPr kumimoji="1" lang="en-US" altLang="ja-JP" b="1" dirty="0"/>
              <a:t>mages and reduction rate</a:t>
            </a:r>
          </a:p>
          <a:p>
            <a:pPr lvl="1"/>
            <a:r>
              <a:rPr lang="en-US" altLang="ja-JP" dirty="0"/>
              <a:t>Total number of stacked data: 4,000</a:t>
            </a:r>
          </a:p>
        </p:txBody>
      </p:sp>
      <p:graphicFrame>
        <p:nvGraphicFramePr>
          <p:cNvPr id="4" name="表 3">
            <a:extLst>
              <a:ext uri="{FF2B5EF4-FFF2-40B4-BE49-F238E27FC236}">
                <a16:creationId xmlns:a16="http://schemas.microsoft.com/office/drawing/2014/main" id="{D6E2C117-726D-7543-BAB7-B3FA6731038F}"/>
              </a:ext>
            </a:extLst>
          </p:cNvPr>
          <p:cNvGraphicFramePr>
            <a:graphicFrameLocks noGrp="1"/>
          </p:cNvGraphicFramePr>
          <p:nvPr/>
        </p:nvGraphicFramePr>
        <p:xfrm>
          <a:off x="2887595" y="3114523"/>
          <a:ext cx="6416810" cy="2773680"/>
        </p:xfrm>
        <a:graphic>
          <a:graphicData uri="http://schemas.openxmlformats.org/drawingml/2006/table">
            <a:tbl>
              <a:tblPr firstRow="1" bandRow="1">
                <a:tableStyleId>{00A15C55-8517-42AA-B614-E9B94910E393}</a:tableStyleId>
              </a:tblPr>
              <a:tblGrid>
                <a:gridCol w="1162199">
                  <a:extLst>
                    <a:ext uri="{9D8B030D-6E8A-4147-A177-3AD203B41FA5}">
                      <a16:colId xmlns:a16="http://schemas.microsoft.com/office/drawing/2014/main" val="1239880374"/>
                    </a:ext>
                  </a:extLst>
                </a:gridCol>
                <a:gridCol w="2596398">
                  <a:extLst>
                    <a:ext uri="{9D8B030D-6E8A-4147-A177-3AD203B41FA5}">
                      <a16:colId xmlns:a16="http://schemas.microsoft.com/office/drawing/2014/main" val="1430800787"/>
                    </a:ext>
                  </a:extLst>
                </a:gridCol>
                <a:gridCol w="2658213">
                  <a:extLst>
                    <a:ext uri="{9D8B030D-6E8A-4147-A177-3AD203B41FA5}">
                      <a16:colId xmlns:a16="http://schemas.microsoft.com/office/drawing/2014/main" val="3197107373"/>
                    </a:ext>
                  </a:extLst>
                </a:gridCol>
              </a:tblGrid>
              <a:tr h="370840">
                <a:tc>
                  <a:txBody>
                    <a:bodyPr/>
                    <a:lstStyle/>
                    <a:p>
                      <a:r>
                        <a:rPr kumimoji="1" lang="en-US" altLang="ja-JP" sz="2000" dirty="0"/>
                        <a:t>D</a:t>
                      </a:r>
                      <a:r>
                        <a:rPr kumimoji="1" lang="en-US" altLang="ja-JP" sz="2000" baseline="-25000" dirty="0"/>
                        <a:t>THR</a:t>
                      </a:r>
                      <a:endParaRPr kumimoji="1" lang="ja-JP" altLang="en-US" sz="2000" baseline="-25000"/>
                    </a:p>
                  </a:txBody>
                  <a:tcPr/>
                </a:tc>
                <a:tc>
                  <a:txBody>
                    <a:bodyPr/>
                    <a:lstStyle/>
                    <a:p>
                      <a:r>
                        <a:rPr kumimoji="1" lang="en-US" altLang="ja-JP" sz="2000" dirty="0"/>
                        <a:t>R=5 (fine sampling)</a:t>
                      </a:r>
                      <a:endParaRPr kumimoji="1" lang="ja-JP" altLang="en-US" sz="2000"/>
                    </a:p>
                  </a:txBody>
                  <a:tcPr/>
                </a:tc>
                <a:tc>
                  <a:txBody>
                    <a:bodyPr/>
                    <a:lstStyle/>
                    <a:p>
                      <a:r>
                        <a:rPr kumimoji="1" lang="en-US" altLang="ja-JP" sz="2000" dirty="0"/>
                        <a:t>R=10 (coarse sampling)</a:t>
                      </a:r>
                      <a:endParaRPr kumimoji="1" lang="ja-JP" altLang="en-US" sz="2000"/>
                    </a:p>
                  </a:txBody>
                  <a:tcPr/>
                </a:tc>
                <a:extLst>
                  <a:ext uri="{0D108BD9-81ED-4DB2-BD59-A6C34878D82A}">
                    <a16:rowId xmlns:a16="http://schemas.microsoft.com/office/drawing/2014/main" val="3553388392"/>
                  </a:ext>
                </a:extLst>
              </a:tr>
              <a:tr h="370840">
                <a:tc>
                  <a:txBody>
                    <a:bodyPr/>
                    <a:lstStyle/>
                    <a:p>
                      <a:r>
                        <a:rPr kumimoji="1" lang="en-US" altLang="ja-JP" sz="2000" dirty="0"/>
                        <a:t>0</a:t>
                      </a:r>
                      <a:endParaRPr kumimoji="1" lang="ja-JP" altLang="en-US" sz="2000"/>
                    </a:p>
                  </a:txBody>
                  <a:tcPr/>
                </a:tc>
                <a:tc>
                  <a:txBody>
                    <a:bodyPr/>
                    <a:lstStyle/>
                    <a:p>
                      <a:pPr algn="r"/>
                      <a:r>
                        <a:rPr kumimoji="1" lang="en-US" altLang="ja-JP" sz="2000" dirty="0"/>
                        <a:t>4,000 (0%)</a:t>
                      </a:r>
                      <a:endParaRPr kumimoji="1" lang="ja-JP" altLang="en-US" sz="2000"/>
                    </a:p>
                  </a:txBody>
                  <a:tcPr/>
                </a:tc>
                <a:tc>
                  <a:txBody>
                    <a:bodyPr/>
                    <a:lstStyle/>
                    <a:p>
                      <a:pPr algn="r"/>
                      <a:r>
                        <a:rPr kumimoji="1" lang="en-US" altLang="ja-JP" sz="2000" dirty="0"/>
                        <a:t>4,000 (0%)</a:t>
                      </a:r>
                      <a:endParaRPr kumimoji="1" lang="ja-JP" altLang="en-US" sz="2000"/>
                    </a:p>
                  </a:txBody>
                  <a:tcPr/>
                </a:tc>
                <a:extLst>
                  <a:ext uri="{0D108BD9-81ED-4DB2-BD59-A6C34878D82A}">
                    <a16:rowId xmlns:a16="http://schemas.microsoft.com/office/drawing/2014/main" val="1299485053"/>
                  </a:ext>
                </a:extLst>
              </a:tr>
              <a:tr h="370840">
                <a:tc>
                  <a:txBody>
                    <a:bodyPr/>
                    <a:lstStyle/>
                    <a:p>
                      <a:r>
                        <a:rPr kumimoji="1" lang="en-US" altLang="ja-JP" sz="2000" dirty="0"/>
                        <a:t>0.01</a:t>
                      </a:r>
                      <a:endParaRPr kumimoji="1" lang="ja-JP" altLang="en-US" sz="2000"/>
                    </a:p>
                  </a:txBody>
                  <a:tcPr/>
                </a:tc>
                <a:tc>
                  <a:txBody>
                    <a:bodyPr/>
                    <a:lstStyle/>
                    <a:p>
                      <a:pPr algn="r"/>
                      <a:r>
                        <a:rPr kumimoji="1" lang="en-US" altLang="ja-JP" sz="2000" dirty="0"/>
                        <a:t>3,452 (13.7%)</a:t>
                      </a:r>
                      <a:endParaRPr kumimoji="1" lang="ja-JP" altLang="en-US" sz="2000"/>
                    </a:p>
                  </a:txBody>
                  <a:tcPr/>
                </a:tc>
                <a:tc>
                  <a:txBody>
                    <a:bodyPr/>
                    <a:lstStyle/>
                    <a:p>
                      <a:pPr algn="r"/>
                      <a:r>
                        <a:rPr kumimoji="1" lang="en-US" altLang="ja-JP" sz="2000" dirty="0"/>
                        <a:t>3,384 (15.4%)</a:t>
                      </a:r>
                      <a:endParaRPr kumimoji="1" lang="ja-JP" altLang="en-US" sz="2000"/>
                    </a:p>
                  </a:txBody>
                  <a:tcPr/>
                </a:tc>
                <a:extLst>
                  <a:ext uri="{0D108BD9-81ED-4DB2-BD59-A6C34878D82A}">
                    <a16:rowId xmlns:a16="http://schemas.microsoft.com/office/drawing/2014/main" val="959243641"/>
                  </a:ext>
                </a:extLst>
              </a:tr>
              <a:tr h="370840">
                <a:tc>
                  <a:txBody>
                    <a:bodyPr/>
                    <a:lstStyle/>
                    <a:p>
                      <a:r>
                        <a:rPr kumimoji="1" lang="en-US" altLang="ja-JP" sz="2000" dirty="0"/>
                        <a:t>0.02</a:t>
                      </a:r>
                      <a:endParaRPr kumimoji="1" lang="ja-JP" altLang="en-US" sz="2000"/>
                    </a:p>
                  </a:txBody>
                  <a:tcPr/>
                </a:tc>
                <a:tc>
                  <a:txBody>
                    <a:bodyPr/>
                    <a:lstStyle/>
                    <a:p>
                      <a:pPr algn="r"/>
                      <a:r>
                        <a:rPr kumimoji="1" lang="en-US" altLang="ja-JP" sz="2000" dirty="0"/>
                        <a:t>3,100 (22.5%)</a:t>
                      </a:r>
                      <a:endParaRPr kumimoji="1" lang="ja-JP" altLang="en-US" sz="2000"/>
                    </a:p>
                  </a:txBody>
                  <a:tcPr/>
                </a:tc>
                <a:tc>
                  <a:txBody>
                    <a:bodyPr/>
                    <a:lstStyle/>
                    <a:p>
                      <a:pPr algn="r"/>
                      <a:r>
                        <a:rPr kumimoji="1" lang="en-US" altLang="ja-JP" sz="2000" dirty="0"/>
                        <a:t>2,896 (21.6%)</a:t>
                      </a:r>
                      <a:endParaRPr kumimoji="1" lang="ja-JP" altLang="en-US" sz="2000"/>
                    </a:p>
                  </a:txBody>
                  <a:tcPr/>
                </a:tc>
                <a:extLst>
                  <a:ext uri="{0D108BD9-81ED-4DB2-BD59-A6C34878D82A}">
                    <a16:rowId xmlns:a16="http://schemas.microsoft.com/office/drawing/2014/main" val="1110384172"/>
                  </a:ext>
                </a:extLst>
              </a:tr>
              <a:tr h="370840">
                <a:tc>
                  <a:txBody>
                    <a:bodyPr/>
                    <a:lstStyle/>
                    <a:p>
                      <a:r>
                        <a:rPr kumimoji="1" lang="en-US" altLang="ja-JP" sz="2000" dirty="0"/>
                        <a:t>0.03</a:t>
                      </a:r>
                      <a:endParaRPr kumimoji="1" lang="ja-JP" altLang="en-US" sz="2000"/>
                    </a:p>
                  </a:txBody>
                  <a:tcPr/>
                </a:tc>
                <a:tc>
                  <a:txBody>
                    <a:bodyPr/>
                    <a:lstStyle/>
                    <a:p>
                      <a:pPr algn="r"/>
                      <a:r>
                        <a:rPr kumimoji="1" lang="en-US" altLang="ja-JP" sz="2000" dirty="0"/>
                        <a:t>2,856 (28.6%)</a:t>
                      </a:r>
                      <a:endParaRPr kumimoji="1" lang="ja-JP" altLang="en-US" sz="2000"/>
                    </a:p>
                  </a:txBody>
                  <a:tcPr/>
                </a:tc>
                <a:tc>
                  <a:txBody>
                    <a:bodyPr/>
                    <a:lstStyle/>
                    <a:p>
                      <a:pPr algn="r"/>
                      <a:r>
                        <a:rPr kumimoji="1" lang="en-US" altLang="ja-JP" sz="2000" dirty="0"/>
                        <a:t>2,616 (34.6%)</a:t>
                      </a:r>
                      <a:endParaRPr kumimoji="1" lang="ja-JP" altLang="en-US" sz="2000"/>
                    </a:p>
                  </a:txBody>
                  <a:tcPr/>
                </a:tc>
                <a:extLst>
                  <a:ext uri="{0D108BD9-81ED-4DB2-BD59-A6C34878D82A}">
                    <a16:rowId xmlns:a16="http://schemas.microsoft.com/office/drawing/2014/main" val="2349232631"/>
                  </a:ext>
                </a:extLst>
              </a:tr>
              <a:tr h="370840">
                <a:tc>
                  <a:txBody>
                    <a:bodyPr/>
                    <a:lstStyle/>
                    <a:p>
                      <a:r>
                        <a:rPr kumimoji="1" lang="en-US" altLang="ja-JP" sz="2000" dirty="0"/>
                        <a:t>0.04</a:t>
                      </a:r>
                      <a:endParaRPr kumimoji="1" lang="ja-JP" altLang="en-US" sz="2000"/>
                    </a:p>
                  </a:txBody>
                  <a:tcPr/>
                </a:tc>
                <a:tc>
                  <a:txBody>
                    <a:bodyPr/>
                    <a:lstStyle/>
                    <a:p>
                      <a:pPr algn="r"/>
                      <a:r>
                        <a:rPr kumimoji="1" lang="en-US" altLang="ja-JP" sz="2000" dirty="0"/>
                        <a:t>2,496 (37.6%)</a:t>
                      </a:r>
                      <a:endParaRPr kumimoji="1" lang="ja-JP" altLang="en-US" sz="2000"/>
                    </a:p>
                  </a:txBody>
                  <a:tcPr/>
                </a:tc>
                <a:tc>
                  <a:txBody>
                    <a:bodyPr/>
                    <a:lstStyle/>
                    <a:p>
                      <a:pPr algn="r"/>
                      <a:r>
                        <a:rPr kumimoji="1" lang="en-US" altLang="ja-JP" sz="2000" dirty="0"/>
                        <a:t>2,288 (42.8%)</a:t>
                      </a:r>
                    </a:p>
                  </a:txBody>
                  <a:tcPr/>
                </a:tc>
                <a:extLst>
                  <a:ext uri="{0D108BD9-81ED-4DB2-BD59-A6C34878D82A}">
                    <a16:rowId xmlns:a16="http://schemas.microsoft.com/office/drawing/2014/main" val="4075674843"/>
                  </a:ext>
                </a:extLst>
              </a:tr>
              <a:tr h="370840">
                <a:tc>
                  <a:txBody>
                    <a:bodyPr/>
                    <a:lstStyle/>
                    <a:p>
                      <a:r>
                        <a:rPr kumimoji="1" lang="en-US" altLang="ja-JP" sz="2000" dirty="0"/>
                        <a:t>0.05</a:t>
                      </a:r>
                      <a:endParaRPr kumimoji="1" lang="ja-JP" altLang="en-US" sz="2000"/>
                    </a:p>
                  </a:txBody>
                  <a:tcPr/>
                </a:tc>
                <a:tc>
                  <a:txBody>
                    <a:bodyPr/>
                    <a:lstStyle/>
                    <a:p>
                      <a:pPr algn="r"/>
                      <a:r>
                        <a:rPr kumimoji="1" lang="en-US" altLang="ja-JP" sz="2000" dirty="0"/>
                        <a:t>2,064 (48.4%)</a:t>
                      </a:r>
                      <a:endParaRPr kumimoji="1" lang="ja-JP" altLang="en-US" sz="2000"/>
                    </a:p>
                  </a:txBody>
                  <a:tcPr/>
                </a:tc>
                <a:tc>
                  <a:txBody>
                    <a:bodyPr/>
                    <a:lstStyle/>
                    <a:p>
                      <a:pPr algn="r"/>
                      <a:r>
                        <a:rPr kumimoji="1" lang="en-US" altLang="ja-JP" sz="2000" dirty="0"/>
                        <a:t>1,892 (52.7%)</a:t>
                      </a:r>
                    </a:p>
                  </a:txBody>
                  <a:tcPr/>
                </a:tc>
                <a:extLst>
                  <a:ext uri="{0D108BD9-81ED-4DB2-BD59-A6C34878D82A}">
                    <a16:rowId xmlns:a16="http://schemas.microsoft.com/office/drawing/2014/main" val="3610183376"/>
                  </a:ext>
                </a:extLst>
              </a:tr>
            </a:tbl>
          </a:graphicData>
        </a:graphic>
      </p:graphicFrame>
      <p:sp>
        <p:nvSpPr>
          <p:cNvPr id="6" name="テキスト ボックス 5">
            <a:extLst>
              <a:ext uri="{FF2B5EF4-FFF2-40B4-BE49-F238E27FC236}">
                <a16:creationId xmlns:a16="http://schemas.microsoft.com/office/drawing/2014/main" id="{C1520767-7052-1A4D-984E-6F6F6263DBC3}"/>
              </a:ext>
            </a:extLst>
          </p:cNvPr>
          <p:cNvSpPr txBox="1"/>
          <p:nvPr/>
        </p:nvSpPr>
        <p:spPr>
          <a:xfrm>
            <a:off x="3662970" y="5888203"/>
            <a:ext cx="4893198" cy="523220"/>
          </a:xfrm>
          <a:prstGeom prst="rect">
            <a:avLst/>
          </a:prstGeom>
          <a:noFill/>
        </p:spPr>
        <p:txBody>
          <a:bodyPr wrap="none" rtlCol="0">
            <a:spAutoFit/>
          </a:bodyPr>
          <a:lstStyle/>
          <a:p>
            <a:pPr algn="r"/>
            <a:r>
              <a:rPr lang="en" altLang="ja-JP" sz="1400" dirty="0"/>
              <a:t>D</a:t>
            </a:r>
            <a:r>
              <a:rPr lang="en" altLang="ja-JP" sz="1400" baseline="-25000" dirty="0"/>
              <a:t>THR</a:t>
            </a:r>
            <a:r>
              <a:rPr lang="en" altLang="ja-JP" sz="1400" dirty="0"/>
              <a:t>: Threshold for the KL divergence (D)</a:t>
            </a:r>
          </a:p>
          <a:p>
            <a:pPr algn="r"/>
            <a:r>
              <a:rPr lang="en" altLang="ja-JP" sz="1400" dirty="0"/>
              <a:t>R: Granularity for the time sampling for A and C interval patterns</a:t>
            </a:r>
          </a:p>
        </p:txBody>
      </p:sp>
    </p:spTree>
    <p:extLst>
      <p:ext uri="{BB962C8B-B14F-4D97-AF65-F5344CB8AC3E}">
        <p14:creationId xmlns:p14="http://schemas.microsoft.com/office/powerpoint/2010/main" val="995646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57AB1-E0CA-9E4D-AD02-690014B32F2C}"/>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30062AC4-1C49-DA45-A4B6-175DE8F78711}"/>
              </a:ext>
            </a:extLst>
          </p:cNvPr>
          <p:cNvSpPr>
            <a:spLocks noGrp="1"/>
          </p:cNvSpPr>
          <p:nvPr>
            <p:ph idx="1"/>
          </p:nvPr>
        </p:nvSpPr>
        <p:spPr/>
        <p:txBody>
          <a:bodyPr/>
          <a:lstStyle/>
          <a:p>
            <a:r>
              <a:rPr lang="en-US" altLang="ja-JP" dirty="0"/>
              <a:t>In-situ visualization results w/ and w/o our method</a:t>
            </a:r>
          </a:p>
          <a:p>
            <a:pPr lvl="1"/>
            <a:r>
              <a:rPr lang="en-US" altLang="ja-JP" dirty="0"/>
              <a:t>D</a:t>
            </a:r>
            <a:r>
              <a:rPr lang="en-US" altLang="ja-JP" i="1" baseline="-25000" dirty="0"/>
              <a:t>THR</a:t>
            </a:r>
            <a:r>
              <a:rPr lang="en-US" altLang="ja-JP" dirty="0"/>
              <a:t> = 0.05</a:t>
            </a:r>
          </a:p>
        </p:txBody>
      </p:sp>
      <p:pic>
        <p:nvPicPr>
          <p:cNvPr id="4" name="full_ISAVrate100">
            <a:hlinkClick r:id="" action="ppaction://media"/>
            <a:extLst>
              <a:ext uri="{FF2B5EF4-FFF2-40B4-BE49-F238E27FC236}">
                <a16:creationId xmlns:a16="http://schemas.microsoft.com/office/drawing/2014/main" id="{03744C5D-8510-3741-91EB-E12B475354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51825" y="2690533"/>
            <a:ext cx="3148975" cy="3148975"/>
          </a:xfrm>
          <a:prstGeom prst="rect">
            <a:avLst/>
          </a:prstGeom>
          <a:ln>
            <a:noFill/>
          </a:ln>
        </p:spPr>
      </p:pic>
      <p:pic>
        <p:nvPicPr>
          <p:cNvPr id="5" name="MovieR5rate100_ISAV">
            <a:hlinkClick r:id="" action="ppaction://media"/>
            <a:extLst>
              <a:ext uri="{FF2B5EF4-FFF2-40B4-BE49-F238E27FC236}">
                <a16:creationId xmlns:a16="http://schemas.microsoft.com/office/drawing/2014/main" id="{0AF42F2E-CD2A-7A4F-8F9C-21388D000F0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40640" y="2690534"/>
            <a:ext cx="3148975" cy="3148975"/>
          </a:xfrm>
          <a:prstGeom prst="rect">
            <a:avLst/>
          </a:prstGeom>
          <a:ln>
            <a:noFill/>
          </a:ln>
        </p:spPr>
      </p:pic>
      <p:pic>
        <p:nvPicPr>
          <p:cNvPr id="6" name="MovieR10rate100_ISAV">
            <a:hlinkClick r:id="" action="ppaction://media"/>
            <a:extLst>
              <a:ext uri="{FF2B5EF4-FFF2-40B4-BE49-F238E27FC236}">
                <a16:creationId xmlns:a16="http://schemas.microsoft.com/office/drawing/2014/main" id="{A970DD1A-CEF2-8445-99EF-7769D2F4F6FB}"/>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689615" y="2690532"/>
            <a:ext cx="3148975" cy="3148975"/>
          </a:xfrm>
          <a:prstGeom prst="rect">
            <a:avLst/>
          </a:prstGeom>
          <a:ln>
            <a:noFill/>
          </a:ln>
        </p:spPr>
      </p:pic>
      <p:sp>
        <p:nvSpPr>
          <p:cNvPr id="7" name="テキスト ボックス 6">
            <a:extLst>
              <a:ext uri="{FF2B5EF4-FFF2-40B4-BE49-F238E27FC236}">
                <a16:creationId xmlns:a16="http://schemas.microsoft.com/office/drawing/2014/main" id="{693A0759-5F63-DE48-91F9-F8FC9EEAC09F}"/>
              </a:ext>
            </a:extLst>
          </p:cNvPr>
          <p:cNvSpPr txBox="1"/>
          <p:nvPr/>
        </p:nvSpPr>
        <p:spPr>
          <a:xfrm>
            <a:off x="1808410" y="5839507"/>
            <a:ext cx="1762021" cy="646331"/>
          </a:xfrm>
          <a:prstGeom prst="rect">
            <a:avLst/>
          </a:prstGeom>
          <a:noFill/>
        </p:spPr>
        <p:txBody>
          <a:bodyPr wrap="none" rtlCol="0">
            <a:spAutoFit/>
          </a:bodyPr>
          <a:lstStyle/>
          <a:p>
            <a:pPr algn="ctr"/>
            <a:r>
              <a:rPr kumimoji="1" lang="en-US" altLang="ja-JP" dirty="0"/>
              <a:t>Original</a:t>
            </a:r>
          </a:p>
          <a:p>
            <a:pPr algn="ctr"/>
            <a:r>
              <a:rPr lang="en-US" altLang="ja-JP" dirty="0"/>
              <a:t>(4,000 images)</a:t>
            </a:r>
            <a:endParaRPr kumimoji="1" lang="ja-JP" altLang="en-US"/>
          </a:p>
        </p:txBody>
      </p:sp>
      <p:sp>
        <p:nvSpPr>
          <p:cNvPr id="8" name="テキスト ボックス 7">
            <a:extLst>
              <a:ext uri="{FF2B5EF4-FFF2-40B4-BE49-F238E27FC236}">
                <a16:creationId xmlns:a16="http://schemas.microsoft.com/office/drawing/2014/main" id="{A3E1E74C-72EA-E047-874C-3786A71AE486}"/>
              </a:ext>
            </a:extLst>
          </p:cNvPr>
          <p:cNvSpPr txBox="1"/>
          <p:nvPr/>
        </p:nvSpPr>
        <p:spPr>
          <a:xfrm>
            <a:off x="4877965" y="5839507"/>
            <a:ext cx="2480166" cy="646331"/>
          </a:xfrm>
          <a:prstGeom prst="rect">
            <a:avLst/>
          </a:prstGeom>
          <a:noFill/>
        </p:spPr>
        <p:txBody>
          <a:bodyPr wrap="none" rtlCol="0">
            <a:spAutoFit/>
          </a:bodyPr>
          <a:lstStyle/>
          <a:p>
            <a:pPr algn="ctr"/>
            <a:r>
              <a:rPr kumimoji="1" lang="en-US" altLang="ja-JP" dirty="0"/>
              <a:t>Our method with R=5</a:t>
            </a:r>
          </a:p>
          <a:p>
            <a:pPr algn="ctr"/>
            <a:r>
              <a:rPr lang="en-US" altLang="ja-JP" dirty="0"/>
              <a:t>(2,064 images)</a:t>
            </a:r>
            <a:endParaRPr kumimoji="1" lang="ja-JP" altLang="en-US"/>
          </a:p>
        </p:txBody>
      </p:sp>
      <p:sp>
        <p:nvSpPr>
          <p:cNvPr id="9" name="テキスト ボックス 8">
            <a:extLst>
              <a:ext uri="{FF2B5EF4-FFF2-40B4-BE49-F238E27FC236}">
                <a16:creationId xmlns:a16="http://schemas.microsoft.com/office/drawing/2014/main" id="{C9D2EC30-3162-A845-8EE9-9503E7AD0C04}"/>
              </a:ext>
            </a:extLst>
          </p:cNvPr>
          <p:cNvSpPr txBox="1"/>
          <p:nvPr/>
        </p:nvSpPr>
        <p:spPr>
          <a:xfrm>
            <a:off x="8266780" y="5839506"/>
            <a:ext cx="2608406" cy="646331"/>
          </a:xfrm>
          <a:prstGeom prst="rect">
            <a:avLst/>
          </a:prstGeom>
          <a:noFill/>
        </p:spPr>
        <p:txBody>
          <a:bodyPr wrap="none" rtlCol="0">
            <a:spAutoFit/>
          </a:bodyPr>
          <a:lstStyle/>
          <a:p>
            <a:pPr algn="ctr"/>
            <a:r>
              <a:rPr kumimoji="1" lang="en-US" altLang="ja-JP" dirty="0"/>
              <a:t>Our method with R=10</a:t>
            </a:r>
          </a:p>
          <a:p>
            <a:pPr algn="ctr"/>
            <a:r>
              <a:rPr lang="en-US" altLang="ja-JP" dirty="0"/>
              <a:t>(1,892 images)</a:t>
            </a:r>
            <a:endParaRPr kumimoji="1" lang="ja-JP" altLang="en-US"/>
          </a:p>
        </p:txBody>
      </p:sp>
    </p:spTree>
    <p:extLst>
      <p:ext uri="{BB962C8B-B14F-4D97-AF65-F5344CB8AC3E}">
        <p14:creationId xmlns:p14="http://schemas.microsoft.com/office/powerpoint/2010/main" val="37011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4"/>
                                        </p:tgtEl>
                                      </p:cBhvr>
                                    </p:cmd>
                                  </p:childTnLst>
                                </p:cTn>
                              </p:par>
                              <p:par>
                                <p:cTn id="7" presetID="1" presetClass="mediacall" presetSubtype="0" fill="hold" nodeType="withEffect">
                                  <p:stCondLst>
                                    <p:cond delay="0"/>
                                  </p:stCondLst>
                                  <p:childTnLst>
                                    <p:cmd type="call" cmd="playFrom(0.0)">
                                      <p:cBhvr>
                                        <p:cTn id="8" dur="40030" fill="hold"/>
                                        <p:tgtEl>
                                          <p:spTgt spid="5"/>
                                        </p:tgtEl>
                                      </p:cBhvr>
                                    </p:cmd>
                                  </p:childTnLst>
                                </p:cTn>
                              </p:par>
                              <p:par>
                                <p:cTn id="9" presetID="1" presetClass="mediacall" presetSubtype="0" fill="hold" nodeType="withEffect">
                                  <p:stCondLst>
                                    <p:cond delay="0"/>
                                  </p:stCondLst>
                                  <p:childTnLst>
                                    <p:cmd type="call" cmd="playFrom(0.0)">
                                      <p:cBhvr>
                                        <p:cTn id="10" dur="4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B64319-60C0-8E44-AC4B-D8B0A8D6D6F3}"/>
              </a:ext>
            </a:extLst>
          </p:cNvPr>
          <p:cNvSpPr>
            <a:spLocks noGrp="1"/>
          </p:cNvSpPr>
          <p:nvPr>
            <p:ph type="title"/>
          </p:nvPr>
        </p:nvSpPr>
        <p:spPr/>
        <p:txBody>
          <a:bodyPr/>
          <a:lstStyle/>
          <a:p>
            <a:r>
              <a:rPr kumimoji="1" lang="ja-JP" altLang="en-US"/>
              <a:t>参考）可視化例</a:t>
            </a:r>
          </a:p>
        </p:txBody>
      </p:sp>
      <p:sp>
        <p:nvSpPr>
          <p:cNvPr id="3" name="コンテンツ プレースホルダー 2">
            <a:extLst>
              <a:ext uri="{FF2B5EF4-FFF2-40B4-BE49-F238E27FC236}">
                <a16:creationId xmlns:a16="http://schemas.microsoft.com/office/drawing/2014/main" id="{E619BFEC-4587-5C47-9074-32200E53C4DD}"/>
              </a:ext>
            </a:extLst>
          </p:cNvPr>
          <p:cNvSpPr>
            <a:spLocks noGrp="1"/>
          </p:cNvSpPr>
          <p:nvPr>
            <p:ph idx="1"/>
          </p:nvPr>
        </p:nvSpPr>
        <p:spPr/>
        <p:txBody>
          <a:bodyPr/>
          <a:lstStyle/>
          <a:p>
            <a:r>
              <a:rPr lang="ja-JP" altLang="en-US" b="1"/>
              <a:t>単視点</a:t>
            </a:r>
            <a:endParaRPr lang="en-US" altLang="ja-JP" b="1" dirty="0"/>
          </a:p>
          <a:p>
            <a:pPr lvl="1"/>
            <a:r>
              <a:rPr kumimoji="1" lang="ja-JP" altLang="en-US"/>
              <a:t>画像サイズ：</a:t>
            </a:r>
            <a:r>
              <a:rPr kumimoji="1" lang="en-US" altLang="ja-JP" dirty="0"/>
              <a:t>512x512</a:t>
            </a:r>
            <a:r>
              <a:rPr kumimoji="1" lang="ja-JP" altLang="en-US"/>
              <a:t>、可視化間隔：</a:t>
            </a:r>
            <a:r>
              <a:rPr kumimoji="1" lang="en-US" altLang="ja-JP" dirty="0"/>
              <a:t>20</a:t>
            </a:r>
            <a:r>
              <a:rPr kumimoji="1" lang="ja-JP" altLang="en-US"/>
              <a:t>（</a:t>
            </a:r>
            <a:r>
              <a:rPr kumimoji="1" lang="en-US" altLang="ja-JP" dirty="0"/>
              <a:t>750</a:t>
            </a:r>
            <a:r>
              <a:rPr kumimoji="1" lang="ja-JP" altLang="en-US"/>
              <a:t>フレーム）</a:t>
            </a:r>
          </a:p>
        </p:txBody>
      </p:sp>
      <p:pic>
        <p:nvPicPr>
          <p:cNvPr id="4" name="Output__PBR_P_Single_Range-C_30fps" descr="Output__PBR_P_Single_Range-C_30fps">
            <a:hlinkClick r:id="" action="ppaction://media"/>
            <a:extLst>
              <a:ext uri="{FF2B5EF4-FFF2-40B4-BE49-F238E27FC236}">
                <a16:creationId xmlns:a16="http://schemas.microsoft.com/office/drawing/2014/main" id="{DB78BB7C-A7A3-404C-BB13-BF79BA8B710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861714" y="2943637"/>
            <a:ext cx="3080479" cy="3080479"/>
          </a:xfrm>
          <a:prstGeom prst="rect">
            <a:avLst/>
          </a:prstGeom>
          <a:effectLst>
            <a:outerShdw blurRad="50800" dist="38100" dir="2700000" algn="tl" rotWithShape="0">
              <a:prstClr val="black">
                <a:alpha val="40000"/>
              </a:prstClr>
            </a:outerShdw>
          </a:effectLst>
        </p:spPr>
      </p:pic>
      <p:sp>
        <p:nvSpPr>
          <p:cNvPr id="5" name="テキスト ボックス 4">
            <a:extLst>
              <a:ext uri="{FF2B5EF4-FFF2-40B4-BE49-F238E27FC236}">
                <a16:creationId xmlns:a16="http://schemas.microsoft.com/office/drawing/2014/main" id="{93B8D108-8DE0-E743-AE91-A8B8A8CDDFF4}"/>
              </a:ext>
            </a:extLst>
          </p:cNvPr>
          <p:cNvSpPr txBox="1"/>
          <p:nvPr/>
        </p:nvSpPr>
        <p:spPr>
          <a:xfrm>
            <a:off x="1428133" y="6103321"/>
            <a:ext cx="2723823" cy="369332"/>
          </a:xfrm>
          <a:prstGeom prst="rect">
            <a:avLst/>
          </a:prstGeom>
          <a:noFill/>
        </p:spPr>
        <p:txBody>
          <a:bodyPr wrap="none" rtlCol="0">
            <a:spAutoFit/>
          </a:bodyPr>
          <a:lstStyle/>
          <a:p>
            <a:pPr algn="ctr"/>
            <a:r>
              <a:rPr kumimoji="1" lang="ja-JP" altLang="en-US" b="1"/>
              <a:t>スライス断面（２平面）</a:t>
            </a:r>
          </a:p>
        </p:txBody>
      </p:sp>
      <p:sp>
        <p:nvSpPr>
          <p:cNvPr id="10" name="テキスト ボックス 9">
            <a:extLst>
              <a:ext uri="{FF2B5EF4-FFF2-40B4-BE49-F238E27FC236}">
                <a16:creationId xmlns:a16="http://schemas.microsoft.com/office/drawing/2014/main" id="{B6415601-6EDA-404D-833A-91A74EE168A4}"/>
              </a:ext>
            </a:extLst>
          </p:cNvPr>
          <p:cNvSpPr txBox="1"/>
          <p:nvPr/>
        </p:nvSpPr>
        <p:spPr>
          <a:xfrm>
            <a:off x="5080336" y="6102724"/>
            <a:ext cx="2031326" cy="369332"/>
          </a:xfrm>
          <a:prstGeom prst="rect">
            <a:avLst/>
          </a:prstGeom>
          <a:noFill/>
        </p:spPr>
        <p:txBody>
          <a:bodyPr wrap="none" rtlCol="0">
            <a:spAutoFit/>
          </a:bodyPr>
          <a:lstStyle/>
          <a:p>
            <a:pPr algn="ctr"/>
            <a:r>
              <a:rPr kumimoji="1" lang="ja-JP" altLang="en-US" b="1"/>
              <a:t>等値面（３閾値）</a:t>
            </a:r>
          </a:p>
        </p:txBody>
      </p:sp>
      <p:sp>
        <p:nvSpPr>
          <p:cNvPr id="11" name="テキスト ボックス 10">
            <a:extLst>
              <a:ext uri="{FF2B5EF4-FFF2-40B4-BE49-F238E27FC236}">
                <a16:creationId xmlns:a16="http://schemas.microsoft.com/office/drawing/2014/main" id="{7305F5AB-6908-5F43-85B6-28F89ED571CA}"/>
              </a:ext>
            </a:extLst>
          </p:cNvPr>
          <p:cNvSpPr txBox="1"/>
          <p:nvPr/>
        </p:nvSpPr>
        <p:spPr>
          <a:xfrm>
            <a:off x="7681774" y="6102724"/>
            <a:ext cx="3440365" cy="369332"/>
          </a:xfrm>
          <a:prstGeom prst="rect">
            <a:avLst/>
          </a:prstGeom>
          <a:noFill/>
        </p:spPr>
        <p:txBody>
          <a:bodyPr wrap="none" rtlCol="0">
            <a:spAutoFit/>
          </a:bodyPr>
          <a:lstStyle/>
          <a:p>
            <a:pPr algn="ctr"/>
            <a:r>
              <a:rPr kumimoji="1" lang="ja-JP" altLang="en-US" b="1"/>
              <a:t>ボリュームレンダリング</a:t>
            </a:r>
            <a:r>
              <a:rPr kumimoji="1" lang="ja-JP" altLang="en-US" baseline="30000"/>
              <a:t>（参考）</a:t>
            </a:r>
          </a:p>
        </p:txBody>
      </p:sp>
      <p:pic>
        <p:nvPicPr>
          <p:cNvPr id="6" name="Output__OrthoSlice_P_Single_Range-C_30fps" descr="Output__OrthoSlice_P_Single_Range-C_30fps">
            <a:hlinkClick r:id="" action="ppaction://media"/>
            <a:extLst>
              <a:ext uri="{FF2B5EF4-FFF2-40B4-BE49-F238E27FC236}">
                <a16:creationId xmlns:a16="http://schemas.microsoft.com/office/drawing/2014/main" id="{2A74D101-A336-C44E-B47A-BDDE4673D9A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249806" y="2943637"/>
            <a:ext cx="3080479" cy="3080479"/>
          </a:xfrm>
          <a:prstGeom prst="rect">
            <a:avLst/>
          </a:prstGeom>
          <a:effectLst>
            <a:outerShdw blurRad="50800" dist="38100" dir="2700000" algn="tl" rotWithShape="0">
              <a:prstClr val="black">
                <a:alpha val="40000"/>
              </a:prstClr>
            </a:outerShdw>
          </a:effectLst>
        </p:spPr>
      </p:pic>
      <p:pic>
        <p:nvPicPr>
          <p:cNvPr id="8" name="Output__Isosurface_P_Single_Range-C_30fps" descr="Output__Isosurface_P_Single_Range-C_30fps">
            <a:hlinkClick r:id="" action="ppaction://media"/>
            <a:extLst>
              <a:ext uri="{FF2B5EF4-FFF2-40B4-BE49-F238E27FC236}">
                <a16:creationId xmlns:a16="http://schemas.microsoft.com/office/drawing/2014/main" id="{9D1DC664-8D29-D545-B9F0-E31E4930501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555760" y="2943637"/>
            <a:ext cx="3080479" cy="30804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337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00" fill="hold"/>
                                        <p:tgtEl>
                                          <p:spTgt spid="6"/>
                                        </p:tgtEl>
                                      </p:cBhvr>
                                    </p:cmd>
                                  </p:childTnLst>
                                </p:cTn>
                              </p:par>
                              <p:par>
                                <p:cTn id="7" presetID="1" presetClass="mediacall" presetSubtype="0" fill="hold" nodeType="withEffect">
                                  <p:stCondLst>
                                    <p:cond delay="0"/>
                                  </p:stCondLst>
                                  <p:childTnLst>
                                    <p:cmd type="call" cmd="playFrom(0.0)">
                                      <p:cBhvr>
                                        <p:cTn id="8" dur="25000" fill="hold"/>
                                        <p:tgtEl>
                                          <p:spTgt spid="8"/>
                                        </p:tgtEl>
                                      </p:cBhvr>
                                    </p:cmd>
                                  </p:childTnLst>
                                </p:cTn>
                              </p:par>
                              <p:par>
                                <p:cTn id="9" presetID="1" presetClass="mediacall" presetSubtype="0" fill="hold" nodeType="withEffect">
                                  <p:stCondLst>
                                    <p:cond delay="0"/>
                                  </p:stCondLst>
                                  <p:childTnLst>
                                    <p:cmd type="call" cmd="playFrom(0.0)">
                                      <p:cBhvr>
                                        <p:cTn id="10" dur="2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fill="hold" display="0">
                  <p:stCondLst>
                    <p:cond delay="indefinite"/>
                  </p:stCondLst>
                </p:cTn>
                <p:tgtEl>
                  <p:spTgt spid="8"/>
                </p:tgtEl>
              </p:cMediaNode>
            </p:video>
            <p:seq concurrent="1" nextAc="seek">
              <p:cTn id="24" restart="whenNotActive" fill="hold" evtFilter="cancelBubble" nodeType="interactiveSeq">
                <p:stCondLst>
                  <p:cond evt="onClick" delay="0">
                    <p:tgtEl>
                      <p:spTgt spid="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2C1F4-BDBA-D641-8247-4DFD2FCA6EFF}"/>
              </a:ext>
            </a:extLst>
          </p:cNvPr>
          <p:cNvSpPr>
            <a:spLocks noGrp="1"/>
          </p:cNvSpPr>
          <p:nvPr>
            <p:ph type="title"/>
          </p:nvPr>
        </p:nvSpPr>
        <p:spPr/>
        <p:txBody>
          <a:bodyPr/>
          <a:lstStyle/>
          <a:p>
            <a:r>
              <a:rPr lang="ja-JP" altLang="en-US"/>
              <a:t>参考）処理時間</a:t>
            </a:r>
            <a:endParaRPr kumimoji="1" lang="ja-JP" altLang="en-US"/>
          </a:p>
        </p:txBody>
      </p:sp>
      <p:sp>
        <p:nvSpPr>
          <p:cNvPr id="3" name="コンテンツ プレースホルダー 2">
            <a:extLst>
              <a:ext uri="{FF2B5EF4-FFF2-40B4-BE49-F238E27FC236}">
                <a16:creationId xmlns:a16="http://schemas.microsoft.com/office/drawing/2014/main" id="{451F85CD-18A9-D644-A367-E07E63056753}"/>
              </a:ext>
            </a:extLst>
          </p:cNvPr>
          <p:cNvSpPr>
            <a:spLocks noGrp="1"/>
          </p:cNvSpPr>
          <p:nvPr>
            <p:ph idx="1"/>
          </p:nvPr>
        </p:nvSpPr>
        <p:spPr/>
        <p:txBody>
          <a:bodyPr/>
          <a:lstStyle/>
          <a:p>
            <a:r>
              <a:rPr kumimoji="1" lang="ja-JP" altLang="en-US" sz="2400" b="1"/>
              <a:t>計測環境</a:t>
            </a:r>
            <a:endParaRPr kumimoji="1" lang="en-US" altLang="ja-JP" sz="2400" b="1" dirty="0"/>
          </a:p>
          <a:p>
            <a:pPr lvl="2">
              <a:buFont typeface="Wingdings" pitchFamily="2" charset="2"/>
              <a:buChar char="ü"/>
            </a:pPr>
            <a:r>
              <a:rPr lang="en-US" altLang="ja-JP" sz="1800" dirty="0"/>
              <a:t>CPU: Intel Xeon 6238R (2.20GHz, 28core) x 2, RAM: 32GBx12 (384GB)</a:t>
            </a:r>
          </a:p>
          <a:p>
            <a:r>
              <a:rPr kumimoji="1" lang="ja-JP" altLang="en-US" sz="2400" b="1"/>
              <a:t>結果</a:t>
            </a:r>
            <a:endParaRPr kumimoji="1" lang="en-US" altLang="ja-JP" sz="2400" b="1" dirty="0"/>
          </a:p>
          <a:p>
            <a:pPr lvl="2">
              <a:buFont typeface="Wingdings" pitchFamily="2" charset="2"/>
              <a:buChar char="ü"/>
            </a:pPr>
            <a:r>
              <a:rPr lang="ja-JP" altLang="en-US" sz="1800"/>
              <a:t>処理時間（秒）</a:t>
            </a:r>
            <a:endParaRPr kumimoji="1" lang="ja-JP" altLang="en-US"/>
          </a:p>
        </p:txBody>
      </p:sp>
      <p:graphicFrame>
        <p:nvGraphicFramePr>
          <p:cNvPr id="4" name="表 3">
            <a:extLst>
              <a:ext uri="{FF2B5EF4-FFF2-40B4-BE49-F238E27FC236}">
                <a16:creationId xmlns:a16="http://schemas.microsoft.com/office/drawing/2014/main" id="{71725FC6-514D-944B-9103-B479916100B9}"/>
              </a:ext>
            </a:extLst>
          </p:cNvPr>
          <p:cNvGraphicFramePr>
            <a:graphicFrameLocks noGrp="1"/>
          </p:cNvGraphicFramePr>
          <p:nvPr/>
        </p:nvGraphicFramePr>
        <p:xfrm>
          <a:off x="1063284" y="3478776"/>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3620311496"/>
                    </a:ext>
                  </a:extLst>
                </a:gridCol>
                <a:gridCol w="900051">
                  <a:extLst>
                    <a:ext uri="{9D8B030D-6E8A-4147-A177-3AD203B41FA5}">
                      <a16:colId xmlns:a16="http://schemas.microsoft.com/office/drawing/2014/main" val="822839793"/>
                    </a:ext>
                  </a:extLst>
                </a:gridCol>
                <a:gridCol w="900051">
                  <a:extLst>
                    <a:ext uri="{9D8B030D-6E8A-4147-A177-3AD203B41FA5}">
                      <a16:colId xmlns:a16="http://schemas.microsoft.com/office/drawing/2014/main" val="2569834472"/>
                    </a:ext>
                  </a:extLst>
                </a:gridCol>
                <a:gridCol w="900051">
                  <a:extLst>
                    <a:ext uri="{9D8B030D-6E8A-4147-A177-3AD203B41FA5}">
                      <a16:colId xmlns:a16="http://schemas.microsoft.com/office/drawing/2014/main" val="3739118898"/>
                    </a:ext>
                  </a:extLst>
                </a:gridCol>
                <a:gridCol w="900051">
                  <a:extLst>
                    <a:ext uri="{9D8B030D-6E8A-4147-A177-3AD203B41FA5}">
                      <a16:colId xmlns:a16="http://schemas.microsoft.com/office/drawing/2014/main" val="717874325"/>
                    </a:ext>
                  </a:extLst>
                </a:gridCol>
                <a:gridCol w="900051">
                  <a:extLst>
                    <a:ext uri="{9D8B030D-6E8A-4147-A177-3AD203B41FA5}">
                      <a16:colId xmlns:a16="http://schemas.microsoft.com/office/drawing/2014/main" val="1974105216"/>
                    </a:ext>
                  </a:extLst>
                </a:gridCol>
                <a:gridCol w="900051">
                  <a:extLst>
                    <a:ext uri="{9D8B030D-6E8A-4147-A177-3AD203B41FA5}">
                      <a16:colId xmlns:a16="http://schemas.microsoft.com/office/drawing/2014/main" val="4019020757"/>
                    </a:ext>
                  </a:extLst>
                </a:gridCol>
                <a:gridCol w="900051">
                  <a:extLst>
                    <a:ext uri="{9D8B030D-6E8A-4147-A177-3AD203B41FA5}">
                      <a16:colId xmlns:a16="http://schemas.microsoft.com/office/drawing/2014/main" val="4210694898"/>
                    </a:ext>
                  </a:extLst>
                </a:gridCol>
                <a:gridCol w="900051">
                  <a:extLst>
                    <a:ext uri="{9D8B030D-6E8A-4147-A177-3AD203B41FA5}">
                      <a16:colId xmlns:a16="http://schemas.microsoft.com/office/drawing/2014/main" val="4020324424"/>
                    </a:ext>
                  </a:extLst>
                </a:gridCol>
                <a:gridCol w="900051">
                  <a:extLst>
                    <a:ext uri="{9D8B030D-6E8A-4147-A177-3AD203B41FA5}">
                      <a16:colId xmlns:a16="http://schemas.microsoft.com/office/drawing/2014/main" val="3596386466"/>
                    </a:ext>
                  </a:extLst>
                </a:gridCol>
                <a:gridCol w="1071062">
                  <a:extLst>
                    <a:ext uri="{9D8B030D-6E8A-4147-A177-3AD203B41FA5}">
                      <a16:colId xmlns:a16="http://schemas.microsoft.com/office/drawing/2014/main" val="1696724585"/>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57790050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144265465"/>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0.035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0.342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0.191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0.085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0.752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1037368359"/>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0.201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0.493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0.332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0.079</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0.373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0.240</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0.870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4147215720"/>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0.620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0.883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0.746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0.755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2.748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5.553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8.039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7.053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11.670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52383549"/>
                  </a:ext>
                </a:extLst>
              </a:tr>
            </a:tbl>
          </a:graphicData>
        </a:graphic>
      </p:graphicFrame>
      <p:graphicFrame>
        <p:nvGraphicFramePr>
          <p:cNvPr id="6" name="表 5">
            <a:extLst>
              <a:ext uri="{FF2B5EF4-FFF2-40B4-BE49-F238E27FC236}">
                <a16:creationId xmlns:a16="http://schemas.microsoft.com/office/drawing/2014/main" id="{986308D1-3EE4-2443-9C00-8F4559A9EE03}"/>
              </a:ext>
            </a:extLst>
          </p:cNvPr>
          <p:cNvGraphicFramePr>
            <a:graphicFrameLocks noGrp="1"/>
          </p:cNvGraphicFramePr>
          <p:nvPr/>
        </p:nvGraphicFramePr>
        <p:xfrm>
          <a:off x="1063284" y="4827869"/>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1694008216"/>
                    </a:ext>
                  </a:extLst>
                </a:gridCol>
                <a:gridCol w="900051">
                  <a:extLst>
                    <a:ext uri="{9D8B030D-6E8A-4147-A177-3AD203B41FA5}">
                      <a16:colId xmlns:a16="http://schemas.microsoft.com/office/drawing/2014/main" val="3922115049"/>
                    </a:ext>
                  </a:extLst>
                </a:gridCol>
                <a:gridCol w="900051">
                  <a:extLst>
                    <a:ext uri="{9D8B030D-6E8A-4147-A177-3AD203B41FA5}">
                      <a16:colId xmlns:a16="http://schemas.microsoft.com/office/drawing/2014/main" val="2459428730"/>
                    </a:ext>
                  </a:extLst>
                </a:gridCol>
                <a:gridCol w="900051">
                  <a:extLst>
                    <a:ext uri="{9D8B030D-6E8A-4147-A177-3AD203B41FA5}">
                      <a16:colId xmlns:a16="http://schemas.microsoft.com/office/drawing/2014/main" val="1702365450"/>
                    </a:ext>
                  </a:extLst>
                </a:gridCol>
                <a:gridCol w="900051">
                  <a:extLst>
                    <a:ext uri="{9D8B030D-6E8A-4147-A177-3AD203B41FA5}">
                      <a16:colId xmlns:a16="http://schemas.microsoft.com/office/drawing/2014/main" val="176717388"/>
                    </a:ext>
                  </a:extLst>
                </a:gridCol>
                <a:gridCol w="900051">
                  <a:extLst>
                    <a:ext uri="{9D8B030D-6E8A-4147-A177-3AD203B41FA5}">
                      <a16:colId xmlns:a16="http://schemas.microsoft.com/office/drawing/2014/main" val="137165205"/>
                    </a:ext>
                  </a:extLst>
                </a:gridCol>
                <a:gridCol w="900051">
                  <a:extLst>
                    <a:ext uri="{9D8B030D-6E8A-4147-A177-3AD203B41FA5}">
                      <a16:colId xmlns:a16="http://schemas.microsoft.com/office/drawing/2014/main" val="3860818853"/>
                    </a:ext>
                  </a:extLst>
                </a:gridCol>
                <a:gridCol w="900051">
                  <a:extLst>
                    <a:ext uri="{9D8B030D-6E8A-4147-A177-3AD203B41FA5}">
                      <a16:colId xmlns:a16="http://schemas.microsoft.com/office/drawing/2014/main" val="2175712636"/>
                    </a:ext>
                  </a:extLst>
                </a:gridCol>
                <a:gridCol w="900051">
                  <a:extLst>
                    <a:ext uri="{9D8B030D-6E8A-4147-A177-3AD203B41FA5}">
                      <a16:colId xmlns:a16="http://schemas.microsoft.com/office/drawing/2014/main" val="3955079306"/>
                    </a:ext>
                  </a:extLst>
                </a:gridCol>
                <a:gridCol w="900051">
                  <a:extLst>
                    <a:ext uri="{9D8B030D-6E8A-4147-A177-3AD203B41FA5}">
                      <a16:colId xmlns:a16="http://schemas.microsoft.com/office/drawing/2014/main" val="478093902"/>
                    </a:ext>
                  </a:extLst>
                </a:gridCol>
                <a:gridCol w="1071062">
                  <a:extLst>
                    <a:ext uri="{9D8B030D-6E8A-4147-A177-3AD203B41FA5}">
                      <a16:colId xmlns:a16="http://schemas.microsoft.com/office/drawing/2014/main" val="2042798598"/>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48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09900021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Ave</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Min</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2001045957"/>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0.746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0.177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1.337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0.845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2.090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90436735"/>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0.049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0.925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0.311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1.500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0.891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2.431</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857052966"/>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0.891</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3.380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2.642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1.060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3.835</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1.923</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51.922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56.194</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54.145</a:t>
                      </a:r>
                    </a:p>
                  </a:txBody>
                  <a:tcPr marL="9525" marR="9525" marT="9525" marB="0" anchor="ctr">
                    <a:solidFill>
                      <a:schemeClr val="bg1">
                        <a:lumMod val="85000"/>
                      </a:schemeClr>
                    </a:solidFill>
                  </a:tcPr>
                </a:tc>
                <a:tc>
                  <a:txBody>
                    <a:bodyPr/>
                    <a:lstStyle/>
                    <a:p>
                      <a:pPr algn="r" fontAlgn="ctr"/>
                      <a:r>
                        <a:rPr lang="en-US" altLang="ja-JP" sz="1100" b="1" i="0" u="none" strike="noStrike" dirty="0">
                          <a:solidFill>
                            <a:srgbClr val="000000"/>
                          </a:solidFill>
                          <a:effectLst/>
                          <a:latin typeface="+mn-lt"/>
                          <a:ea typeface="游ゴシック" panose="020B0400000000000000" pitchFamily="34" charset="-128"/>
                        </a:rPr>
                        <a:t>63.409</a:t>
                      </a:r>
                    </a:p>
                  </a:txBody>
                  <a:tcPr marL="9525" marR="9525" marT="9525" marB="0" anchor="ctr">
                    <a:solidFill>
                      <a:schemeClr val="bg1">
                        <a:lumMod val="75000"/>
                      </a:schemeClr>
                    </a:solidFill>
                  </a:tcPr>
                </a:tc>
                <a:extLst>
                  <a:ext uri="{0D108BD9-81ED-4DB2-BD59-A6C34878D82A}">
                    <a16:rowId xmlns:a16="http://schemas.microsoft.com/office/drawing/2014/main" val="870032597"/>
                  </a:ext>
                </a:extLst>
              </a:tr>
            </a:tbl>
          </a:graphicData>
        </a:graphic>
      </p:graphicFrame>
    </p:spTree>
    <p:extLst>
      <p:ext uri="{BB962C8B-B14F-4D97-AF65-F5344CB8AC3E}">
        <p14:creationId xmlns:p14="http://schemas.microsoft.com/office/powerpoint/2010/main" val="1741000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46F91F-2D3E-E642-AF6C-1EC0D607CA1D}"/>
              </a:ext>
            </a:extLst>
          </p:cNvPr>
          <p:cNvSpPr>
            <a:spLocks noGrp="1"/>
          </p:cNvSpPr>
          <p:nvPr>
            <p:ph type="title"/>
          </p:nvPr>
        </p:nvSpPr>
        <p:spPr/>
        <p:txBody>
          <a:bodyPr/>
          <a:lstStyle/>
          <a:p>
            <a:r>
              <a:rPr lang="ja-JP" altLang="en-US"/>
              <a:t>研究紹介（</a:t>
            </a:r>
            <a:r>
              <a:rPr lang="en-US" altLang="ja-JP" dirty="0"/>
              <a:t>1/4</a:t>
            </a:r>
            <a:r>
              <a:rPr lang="ja-JP" altLang="en-US"/>
              <a:t>）</a:t>
            </a:r>
            <a:endParaRPr kumimoji="1" lang="ja-JP" altLang="en-US"/>
          </a:p>
        </p:txBody>
      </p:sp>
      <p:sp>
        <p:nvSpPr>
          <p:cNvPr id="15" name="コンテンツ プレースホルダー 14">
            <a:extLst>
              <a:ext uri="{FF2B5EF4-FFF2-40B4-BE49-F238E27FC236}">
                <a16:creationId xmlns:a16="http://schemas.microsoft.com/office/drawing/2014/main" id="{7C02CBBF-3D8C-CF45-850E-8EC1DD8390BB}"/>
              </a:ext>
            </a:extLst>
          </p:cNvPr>
          <p:cNvSpPr>
            <a:spLocks noGrp="1"/>
          </p:cNvSpPr>
          <p:nvPr>
            <p:ph idx="1"/>
          </p:nvPr>
        </p:nvSpPr>
        <p:spPr/>
        <p:txBody>
          <a:bodyPr/>
          <a:lstStyle/>
          <a:p>
            <a:r>
              <a:rPr lang="ja-JP" altLang="en-US" b="1"/>
              <a:t>重要な変化を見逃さない可視化</a:t>
            </a:r>
            <a:endParaRPr lang="en-US" altLang="ja-JP" b="1" dirty="0"/>
          </a:p>
          <a:p>
            <a:pPr lvl="1"/>
            <a:r>
              <a:rPr lang="ja-JP" altLang="en-US"/>
              <a:t>複雑データ向けの高精細半透明レンダリング</a:t>
            </a:r>
          </a:p>
        </p:txBody>
      </p:sp>
      <p:sp>
        <p:nvSpPr>
          <p:cNvPr id="16" name="テキスト ボックス 15">
            <a:extLst>
              <a:ext uri="{FF2B5EF4-FFF2-40B4-BE49-F238E27FC236}">
                <a16:creationId xmlns:a16="http://schemas.microsoft.com/office/drawing/2014/main" id="{09530BEA-C888-AE43-957D-F369C0B72579}"/>
              </a:ext>
            </a:extLst>
          </p:cNvPr>
          <p:cNvSpPr txBox="1"/>
          <p:nvPr/>
        </p:nvSpPr>
        <p:spPr>
          <a:xfrm>
            <a:off x="5670663" y="6611779"/>
            <a:ext cx="6521337" cy="246221"/>
          </a:xfrm>
          <a:prstGeom prst="rect">
            <a:avLst/>
          </a:prstGeom>
          <a:noFill/>
        </p:spPr>
        <p:txBody>
          <a:bodyPr wrap="none" rtlCol="0">
            <a:spAutoFit/>
          </a:bodyPr>
          <a:lstStyle/>
          <a:p>
            <a:pPr algn="r"/>
            <a:r>
              <a:rPr lang="en" altLang="ja-JP" sz="1000" dirty="0"/>
              <a:t>Y. Fujita, et. al., Ambient Occlusion for Semi-transparent Streamlines with Stochastic Rendering Technique, ASV15, 2019.</a:t>
            </a:r>
            <a:endParaRPr kumimoji="1" lang="ja-JP" altLang="en-US" sz="1000"/>
          </a:p>
        </p:txBody>
      </p:sp>
      <p:pic>
        <p:nvPicPr>
          <p:cNvPr id="17" name="図 16" descr="図形&#10;&#10;低い精度で自動的に生成された説明">
            <a:extLst>
              <a:ext uri="{FF2B5EF4-FFF2-40B4-BE49-F238E27FC236}">
                <a16:creationId xmlns:a16="http://schemas.microsoft.com/office/drawing/2014/main" id="{5ACEAA41-421C-2A48-90AC-91D934C9403A}"/>
              </a:ext>
            </a:extLst>
          </p:cNvPr>
          <p:cNvPicPr>
            <a:picLocks noChangeAspect="1"/>
          </p:cNvPicPr>
          <p:nvPr/>
        </p:nvPicPr>
        <p:blipFill rotWithShape="1">
          <a:blip r:embed="rId2"/>
          <a:srcRect l="8477" t="11407" r="8009" b="8518"/>
          <a:stretch/>
        </p:blipFill>
        <p:spPr>
          <a:xfrm>
            <a:off x="392886" y="4744760"/>
            <a:ext cx="1519191" cy="1519191"/>
          </a:xfrm>
          <a:prstGeom prst="rect">
            <a:avLst/>
          </a:prstGeom>
          <a:ln>
            <a:noFill/>
          </a:ln>
        </p:spPr>
      </p:pic>
      <p:pic>
        <p:nvPicPr>
          <p:cNvPr id="18" name="図 17" descr="図形 が含まれている画像&#10;&#10;自動的に生成された説明">
            <a:extLst>
              <a:ext uri="{FF2B5EF4-FFF2-40B4-BE49-F238E27FC236}">
                <a16:creationId xmlns:a16="http://schemas.microsoft.com/office/drawing/2014/main" id="{5F4F9FD8-5D80-0D40-99CF-CAB325568ED9}"/>
              </a:ext>
            </a:extLst>
          </p:cNvPr>
          <p:cNvPicPr>
            <a:picLocks noChangeAspect="1"/>
          </p:cNvPicPr>
          <p:nvPr/>
        </p:nvPicPr>
        <p:blipFill rotWithShape="1">
          <a:blip r:embed="rId3"/>
          <a:srcRect l="8477" t="11407" r="8009" b="8518"/>
          <a:stretch/>
        </p:blipFill>
        <p:spPr>
          <a:xfrm>
            <a:off x="392886" y="2939316"/>
            <a:ext cx="1519191" cy="1519191"/>
          </a:xfrm>
          <a:prstGeom prst="rect">
            <a:avLst/>
          </a:prstGeom>
          <a:ln>
            <a:noFill/>
          </a:ln>
        </p:spPr>
      </p:pic>
      <p:pic>
        <p:nvPicPr>
          <p:cNvPr id="19" name="図 18" descr="グラフィカル ユーザー インターフェイス が含まれている画像&#10;&#10;自動的に生成された説明">
            <a:extLst>
              <a:ext uri="{FF2B5EF4-FFF2-40B4-BE49-F238E27FC236}">
                <a16:creationId xmlns:a16="http://schemas.microsoft.com/office/drawing/2014/main" id="{2F2E13A4-5AD8-4B44-B327-0B70CDC1E42E}"/>
              </a:ext>
            </a:extLst>
          </p:cNvPr>
          <p:cNvPicPr>
            <a:picLocks noChangeAspect="1"/>
          </p:cNvPicPr>
          <p:nvPr/>
        </p:nvPicPr>
        <p:blipFill rotWithShape="1">
          <a:blip r:embed="rId4"/>
          <a:srcRect l="8477" t="11407" r="8009" b="8518"/>
          <a:stretch/>
        </p:blipFill>
        <p:spPr>
          <a:xfrm>
            <a:off x="1926986" y="2939316"/>
            <a:ext cx="1519191" cy="1519191"/>
          </a:xfrm>
          <a:prstGeom prst="rect">
            <a:avLst/>
          </a:prstGeom>
          <a:ln>
            <a:noFill/>
          </a:ln>
        </p:spPr>
      </p:pic>
      <p:pic>
        <p:nvPicPr>
          <p:cNvPr id="20" name="図 19">
            <a:extLst>
              <a:ext uri="{FF2B5EF4-FFF2-40B4-BE49-F238E27FC236}">
                <a16:creationId xmlns:a16="http://schemas.microsoft.com/office/drawing/2014/main" id="{70898B10-86A1-C14B-AC49-F0AE2001A490}"/>
              </a:ext>
            </a:extLst>
          </p:cNvPr>
          <p:cNvPicPr>
            <a:picLocks noChangeAspect="1"/>
          </p:cNvPicPr>
          <p:nvPr/>
        </p:nvPicPr>
        <p:blipFill rotWithShape="1">
          <a:blip r:embed="rId5"/>
          <a:srcRect l="8477" t="11407" r="8009" b="8518"/>
          <a:stretch/>
        </p:blipFill>
        <p:spPr>
          <a:xfrm>
            <a:off x="1921831" y="4744760"/>
            <a:ext cx="1519191" cy="1519191"/>
          </a:xfrm>
          <a:prstGeom prst="rect">
            <a:avLst/>
          </a:prstGeom>
          <a:ln>
            <a:noFill/>
          </a:ln>
        </p:spPr>
      </p:pic>
      <p:pic>
        <p:nvPicPr>
          <p:cNvPr id="21" name="図 20" descr="背景パターン が含まれている画像&#10;&#10;自動的に生成された説明">
            <a:extLst>
              <a:ext uri="{FF2B5EF4-FFF2-40B4-BE49-F238E27FC236}">
                <a16:creationId xmlns:a16="http://schemas.microsoft.com/office/drawing/2014/main" id="{3C8F686D-C356-E446-92A6-ECE5648ABF07}"/>
              </a:ext>
            </a:extLst>
          </p:cNvPr>
          <p:cNvPicPr>
            <a:picLocks noChangeAspect="1"/>
          </p:cNvPicPr>
          <p:nvPr/>
        </p:nvPicPr>
        <p:blipFill rotWithShape="1">
          <a:blip r:embed="rId6"/>
          <a:srcRect l="8477" t="11407" r="8009" b="8518"/>
          <a:stretch/>
        </p:blipFill>
        <p:spPr>
          <a:xfrm>
            <a:off x="3455684" y="4744760"/>
            <a:ext cx="1519191" cy="1519191"/>
          </a:xfrm>
          <a:prstGeom prst="rect">
            <a:avLst/>
          </a:prstGeom>
          <a:ln>
            <a:noFill/>
          </a:ln>
        </p:spPr>
      </p:pic>
      <p:pic>
        <p:nvPicPr>
          <p:cNvPr id="22" name="図 21" descr="背景パターン が含まれている画像&#10;&#10;自動的に生成された説明">
            <a:extLst>
              <a:ext uri="{FF2B5EF4-FFF2-40B4-BE49-F238E27FC236}">
                <a16:creationId xmlns:a16="http://schemas.microsoft.com/office/drawing/2014/main" id="{6F69B573-3A2B-9C44-9419-B620A4F57E8F}"/>
              </a:ext>
            </a:extLst>
          </p:cNvPr>
          <p:cNvPicPr>
            <a:picLocks noChangeAspect="1"/>
          </p:cNvPicPr>
          <p:nvPr/>
        </p:nvPicPr>
        <p:blipFill rotWithShape="1">
          <a:blip r:embed="rId7"/>
          <a:srcRect l="8477" t="11407" r="8009" b="8518"/>
          <a:stretch/>
        </p:blipFill>
        <p:spPr>
          <a:xfrm>
            <a:off x="3455685" y="2939316"/>
            <a:ext cx="1519191" cy="1519191"/>
          </a:xfrm>
          <a:prstGeom prst="rect">
            <a:avLst/>
          </a:prstGeom>
          <a:ln>
            <a:noFill/>
          </a:ln>
        </p:spPr>
      </p:pic>
      <p:pic>
        <p:nvPicPr>
          <p:cNvPr id="23" name="図 22">
            <a:extLst>
              <a:ext uri="{FF2B5EF4-FFF2-40B4-BE49-F238E27FC236}">
                <a16:creationId xmlns:a16="http://schemas.microsoft.com/office/drawing/2014/main" id="{D4C9688C-AF00-9044-B117-6E3EAE026AFA}"/>
              </a:ext>
            </a:extLst>
          </p:cNvPr>
          <p:cNvPicPr>
            <a:picLocks noChangeAspect="1"/>
          </p:cNvPicPr>
          <p:nvPr/>
        </p:nvPicPr>
        <p:blipFill rotWithShape="1">
          <a:blip r:embed="rId8"/>
          <a:srcRect l="16079" t="16163" r="15825" b="17378"/>
          <a:stretch/>
        </p:blipFill>
        <p:spPr>
          <a:xfrm>
            <a:off x="5448434" y="2979210"/>
            <a:ext cx="1395857" cy="1359615"/>
          </a:xfrm>
          <a:prstGeom prst="rect">
            <a:avLst/>
          </a:prstGeom>
          <a:ln>
            <a:noFill/>
          </a:ln>
        </p:spPr>
      </p:pic>
      <p:pic>
        <p:nvPicPr>
          <p:cNvPr id="24" name="図 23">
            <a:extLst>
              <a:ext uri="{FF2B5EF4-FFF2-40B4-BE49-F238E27FC236}">
                <a16:creationId xmlns:a16="http://schemas.microsoft.com/office/drawing/2014/main" id="{C60565BB-2914-CC4A-9F99-6AD1AE81D2F6}"/>
              </a:ext>
            </a:extLst>
          </p:cNvPr>
          <p:cNvPicPr>
            <a:picLocks noChangeAspect="1"/>
          </p:cNvPicPr>
          <p:nvPr/>
        </p:nvPicPr>
        <p:blipFill rotWithShape="1">
          <a:blip r:embed="rId9"/>
          <a:srcRect l="16079" t="16163" r="15825" b="17378"/>
          <a:stretch/>
        </p:blipFill>
        <p:spPr>
          <a:xfrm>
            <a:off x="5448434" y="4847365"/>
            <a:ext cx="1395858" cy="1359614"/>
          </a:xfrm>
          <a:prstGeom prst="rect">
            <a:avLst/>
          </a:prstGeom>
          <a:ln>
            <a:noFill/>
          </a:ln>
        </p:spPr>
      </p:pic>
      <p:pic>
        <p:nvPicPr>
          <p:cNvPr id="25" name="図 24">
            <a:extLst>
              <a:ext uri="{FF2B5EF4-FFF2-40B4-BE49-F238E27FC236}">
                <a16:creationId xmlns:a16="http://schemas.microsoft.com/office/drawing/2014/main" id="{F8864727-CA36-4C46-89CB-4B4B24A04ADE}"/>
              </a:ext>
            </a:extLst>
          </p:cNvPr>
          <p:cNvPicPr>
            <a:picLocks noChangeAspect="1"/>
          </p:cNvPicPr>
          <p:nvPr/>
        </p:nvPicPr>
        <p:blipFill rotWithShape="1">
          <a:blip r:embed="rId10"/>
          <a:srcRect l="17451" t="17536" r="16578" b="18552"/>
          <a:stretch/>
        </p:blipFill>
        <p:spPr>
          <a:xfrm>
            <a:off x="7137640" y="4840637"/>
            <a:ext cx="1341936" cy="1373071"/>
          </a:xfrm>
          <a:prstGeom prst="rect">
            <a:avLst/>
          </a:prstGeom>
          <a:ln>
            <a:noFill/>
          </a:ln>
        </p:spPr>
      </p:pic>
      <p:pic>
        <p:nvPicPr>
          <p:cNvPr id="26" name="図 25">
            <a:extLst>
              <a:ext uri="{FF2B5EF4-FFF2-40B4-BE49-F238E27FC236}">
                <a16:creationId xmlns:a16="http://schemas.microsoft.com/office/drawing/2014/main" id="{B1AACDC1-847E-3447-B89D-A63BC45A4AFE}"/>
              </a:ext>
            </a:extLst>
          </p:cNvPr>
          <p:cNvPicPr>
            <a:picLocks noChangeAspect="1"/>
          </p:cNvPicPr>
          <p:nvPr/>
        </p:nvPicPr>
        <p:blipFill rotWithShape="1">
          <a:blip r:embed="rId11"/>
          <a:srcRect l="17452" t="17536" r="16578" b="18552"/>
          <a:stretch/>
        </p:blipFill>
        <p:spPr>
          <a:xfrm>
            <a:off x="7137639" y="2972481"/>
            <a:ext cx="1341937" cy="1373073"/>
          </a:xfrm>
          <a:prstGeom prst="rect">
            <a:avLst/>
          </a:prstGeom>
          <a:ln>
            <a:noFill/>
          </a:ln>
        </p:spPr>
      </p:pic>
      <p:pic>
        <p:nvPicPr>
          <p:cNvPr id="27" name="図 26">
            <a:extLst>
              <a:ext uri="{FF2B5EF4-FFF2-40B4-BE49-F238E27FC236}">
                <a16:creationId xmlns:a16="http://schemas.microsoft.com/office/drawing/2014/main" id="{FA22B197-AF52-AA4E-899A-E14CD242C322}"/>
              </a:ext>
            </a:extLst>
          </p:cNvPr>
          <p:cNvPicPr>
            <a:picLocks noChangeAspect="1"/>
          </p:cNvPicPr>
          <p:nvPr/>
        </p:nvPicPr>
        <p:blipFill rotWithShape="1">
          <a:blip r:embed="rId12"/>
          <a:srcRect l="17019" t="16199" r="16411" b="18216"/>
          <a:stretch/>
        </p:blipFill>
        <p:spPr>
          <a:xfrm>
            <a:off x="8735216" y="4840906"/>
            <a:ext cx="1395858" cy="1372532"/>
          </a:xfrm>
          <a:prstGeom prst="rect">
            <a:avLst/>
          </a:prstGeom>
          <a:ln>
            <a:noFill/>
          </a:ln>
        </p:spPr>
      </p:pic>
      <p:pic>
        <p:nvPicPr>
          <p:cNvPr id="28" name="図 27">
            <a:extLst>
              <a:ext uri="{FF2B5EF4-FFF2-40B4-BE49-F238E27FC236}">
                <a16:creationId xmlns:a16="http://schemas.microsoft.com/office/drawing/2014/main" id="{2298EBBD-51FF-2849-B35C-E799953FAC75}"/>
              </a:ext>
            </a:extLst>
          </p:cNvPr>
          <p:cNvPicPr>
            <a:picLocks noChangeAspect="1"/>
          </p:cNvPicPr>
          <p:nvPr/>
        </p:nvPicPr>
        <p:blipFill rotWithShape="1">
          <a:blip r:embed="rId13"/>
          <a:srcRect l="17629" t="16060" r="16410" b="18355"/>
          <a:stretch/>
        </p:blipFill>
        <p:spPr>
          <a:xfrm>
            <a:off x="8717850" y="2972751"/>
            <a:ext cx="1383091" cy="1372532"/>
          </a:xfrm>
          <a:prstGeom prst="rect">
            <a:avLst/>
          </a:prstGeom>
          <a:ln>
            <a:noFill/>
          </a:ln>
        </p:spPr>
      </p:pic>
      <p:pic>
        <p:nvPicPr>
          <p:cNvPr id="29" name="図 28">
            <a:extLst>
              <a:ext uri="{FF2B5EF4-FFF2-40B4-BE49-F238E27FC236}">
                <a16:creationId xmlns:a16="http://schemas.microsoft.com/office/drawing/2014/main" id="{BE558283-6670-6D4B-B2BA-AD5C1CAB3B2D}"/>
              </a:ext>
            </a:extLst>
          </p:cNvPr>
          <p:cNvPicPr>
            <a:picLocks noChangeAspect="1"/>
          </p:cNvPicPr>
          <p:nvPr/>
        </p:nvPicPr>
        <p:blipFill rotWithShape="1">
          <a:blip r:embed="rId14"/>
          <a:srcRect l="17629" t="15921" r="16410" b="18494"/>
          <a:stretch/>
        </p:blipFill>
        <p:spPr>
          <a:xfrm>
            <a:off x="10231253" y="4840907"/>
            <a:ext cx="1383090" cy="1372531"/>
          </a:xfrm>
          <a:prstGeom prst="rect">
            <a:avLst/>
          </a:prstGeom>
          <a:ln>
            <a:noFill/>
          </a:ln>
        </p:spPr>
      </p:pic>
      <p:pic>
        <p:nvPicPr>
          <p:cNvPr id="30" name="図 29">
            <a:extLst>
              <a:ext uri="{FF2B5EF4-FFF2-40B4-BE49-F238E27FC236}">
                <a16:creationId xmlns:a16="http://schemas.microsoft.com/office/drawing/2014/main" id="{77FEA9F1-AFF9-114C-AF88-2E0C8AA837D9}"/>
              </a:ext>
            </a:extLst>
          </p:cNvPr>
          <p:cNvPicPr>
            <a:picLocks noChangeAspect="1"/>
          </p:cNvPicPr>
          <p:nvPr/>
        </p:nvPicPr>
        <p:blipFill rotWithShape="1">
          <a:blip r:embed="rId15"/>
          <a:srcRect l="17020" t="16199" r="16410" b="18216"/>
          <a:stretch/>
        </p:blipFill>
        <p:spPr>
          <a:xfrm>
            <a:off x="10219677" y="2972752"/>
            <a:ext cx="1395856" cy="1372531"/>
          </a:xfrm>
          <a:prstGeom prst="rect">
            <a:avLst/>
          </a:prstGeom>
          <a:ln>
            <a:noFill/>
          </a:ln>
        </p:spPr>
      </p:pic>
      <p:sp>
        <p:nvSpPr>
          <p:cNvPr id="31" name="テキスト ボックス 30">
            <a:extLst>
              <a:ext uri="{FF2B5EF4-FFF2-40B4-BE49-F238E27FC236}">
                <a16:creationId xmlns:a16="http://schemas.microsoft.com/office/drawing/2014/main" id="{26CD8210-0D98-8040-AE2D-67A2BD675C30}"/>
              </a:ext>
            </a:extLst>
          </p:cNvPr>
          <p:cNvSpPr txBox="1"/>
          <p:nvPr/>
        </p:nvSpPr>
        <p:spPr>
          <a:xfrm>
            <a:off x="616240" y="4489436"/>
            <a:ext cx="1082348" cy="307777"/>
          </a:xfrm>
          <a:prstGeom prst="rect">
            <a:avLst/>
          </a:prstGeom>
          <a:noFill/>
        </p:spPr>
        <p:txBody>
          <a:bodyPr wrap="none" rtlCol="0">
            <a:spAutoFit/>
          </a:bodyPr>
          <a:lstStyle/>
          <a:p>
            <a:pPr algn="ctr"/>
            <a:r>
              <a:rPr kumimoji="1" lang="ja-JP" altLang="en-US" sz="1400"/>
              <a:t>環境光遮蔽</a:t>
            </a:r>
          </a:p>
        </p:txBody>
      </p:sp>
      <p:sp>
        <p:nvSpPr>
          <p:cNvPr id="32" name="テキスト ボックス 31">
            <a:extLst>
              <a:ext uri="{FF2B5EF4-FFF2-40B4-BE49-F238E27FC236}">
                <a16:creationId xmlns:a16="http://schemas.microsoft.com/office/drawing/2014/main" id="{5A3E7490-D7DD-594A-A82C-3BDBA7BEA5E9}"/>
              </a:ext>
            </a:extLst>
          </p:cNvPr>
          <p:cNvSpPr txBox="1"/>
          <p:nvPr/>
        </p:nvSpPr>
        <p:spPr>
          <a:xfrm>
            <a:off x="2230022" y="4489437"/>
            <a:ext cx="902811" cy="307777"/>
          </a:xfrm>
          <a:prstGeom prst="rect">
            <a:avLst/>
          </a:prstGeom>
          <a:noFill/>
        </p:spPr>
        <p:txBody>
          <a:bodyPr wrap="none" rtlCol="0">
            <a:spAutoFit/>
          </a:bodyPr>
          <a:lstStyle/>
          <a:p>
            <a:pPr algn="ctr"/>
            <a:r>
              <a:rPr kumimoji="1" lang="ja-JP" altLang="en-US" sz="1400"/>
              <a:t>半透明化</a:t>
            </a:r>
          </a:p>
        </p:txBody>
      </p:sp>
      <p:sp>
        <p:nvSpPr>
          <p:cNvPr id="33" name="テキスト ボックス 32">
            <a:extLst>
              <a:ext uri="{FF2B5EF4-FFF2-40B4-BE49-F238E27FC236}">
                <a16:creationId xmlns:a16="http://schemas.microsoft.com/office/drawing/2014/main" id="{208D471B-9B5F-044F-A915-B37A72F827C6}"/>
              </a:ext>
            </a:extLst>
          </p:cNvPr>
          <p:cNvSpPr txBox="1"/>
          <p:nvPr/>
        </p:nvSpPr>
        <p:spPr>
          <a:xfrm>
            <a:off x="3584337" y="4489437"/>
            <a:ext cx="1261884" cy="307777"/>
          </a:xfrm>
          <a:prstGeom prst="rect">
            <a:avLst/>
          </a:prstGeom>
          <a:noFill/>
        </p:spPr>
        <p:txBody>
          <a:bodyPr wrap="none" rtlCol="0">
            <a:spAutoFit/>
          </a:bodyPr>
          <a:lstStyle/>
          <a:p>
            <a:pPr algn="ctr"/>
            <a:r>
              <a:rPr kumimoji="1" lang="ja-JP" altLang="en-US" sz="1400"/>
              <a:t>不透明度調整</a:t>
            </a:r>
          </a:p>
        </p:txBody>
      </p:sp>
      <p:sp>
        <p:nvSpPr>
          <p:cNvPr id="34" name="テキスト ボックス 33">
            <a:extLst>
              <a:ext uri="{FF2B5EF4-FFF2-40B4-BE49-F238E27FC236}">
                <a16:creationId xmlns:a16="http://schemas.microsoft.com/office/drawing/2014/main" id="{82B8B1DA-C56D-FD4B-B641-5727DEFF3880}"/>
              </a:ext>
            </a:extLst>
          </p:cNvPr>
          <p:cNvSpPr txBox="1"/>
          <p:nvPr/>
        </p:nvSpPr>
        <p:spPr>
          <a:xfrm>
            <a:off x="5425655" y="4489437"/>
            <a:ext cx="1441420" cy="307777"/>
          </a:xfrm>
          <a:prstGeom prst="rect">
            <a:avLst/>
          </a:prstGeom>
          <a:noFill/>
        </p:spPr>
        <p:txBody>
          <a:bodyPr wrap="none" rtlCol="0">
            <a:spAutoFit/>
          </a:bodyPr>
          <a:lstStyle/>
          <a:p>
            <a:pPr algn="ctr"/>
            <a:r>
              <a:rPr kumimoji="1" lang="ja-JP" altLang="en-US" sz="1400"/>
              <a:t>半透明ポリゴン</a:t>
            </a:r>
          </a:p>
        </p:txBody>
      </p:sp>
      <p:sp>
        <p:nvSpPr>
          <p:cNvPr id="35" name="テキスト ボックス 34">
            <a:extLst>
              <a:ext uri="{FF2B5EF4-FFF2-40B4-BE49-F238E27FC236}">
                <a16:creationId xmlns:a16="http://schemas.microsoft.com/office/drawing/2014/main" id="{C208C985-61B2-D648-942B-7B46C967D46E}"/>
              </a:ext>
            </a:extLst>
          </p:cNvPr>
          <p:cNvSpPr txBox="1"/>
          <p:nvPr/>
        </p:nvSpPr>
        <p:spPr>
          <a:xfrm>
            <a:off x="6982901" y="4489437"/>
            <a:ext cx="1651414" cy="307777"/>
          </a:xfrm>
          <a:prstGeom prst="rect">
            <a:avLst/>
          </a:prstGeom>
          <a:noFill/>
        </p:spPr>
        <p:txBody>
          <a:bodyPr wrap="none" rtlCol="0">
            <a:spAutoFit/>
          </a:bodyPr>
          <a:lstStyle/>
          <a:p>
            <a:pPr algn="ctr"/>
            <a:r>
              <a:rPr kumimoji="1" lang="ja-JP" altLang="en-US" sz="1400"/>
              <a:t>半透明ポリゴン</a:t>
            </a:r>
            <a:r>
              <a:rPr kumimoji="1" lang="en-US" altLang="ja-JP" sz="1400" dirty="0"/>
              <a:t> x2</a:t>
            </a:r>
            <a:endParaRPr kumimoji="1" lang="ja-JP" altLang="en-US" sz="1400"/>
          </a:p>
        </p:txBody>
      </p:sp>
      <p:sp>
        <p:nvSpPr>
          <p:cNvPr id="36" name="テキスト ボックス 35">
            <a:extLst>
              <a:ext uri="{FF2B5EF4-FFF2-40B4-BE49-F238E27FC236}">
                <a16:creationId xmlns:a16="http://schemas.microsoft.com/office/drawing/2014/main" id="{97E35A3C-BF12-4047-9017-D7136FD9265B}"/>
              </a:ext>
            </a:extLst>
          </p:cNvPr>
          <p:cNvSpPr txBox="1"/>
          <p:nvPr/>
        </p:nvSpPr>
        <p:spPr>
          <a:xfrm>
            <a:off x="8960357" y="4489437"/>
            <a:ext cx="2518639" cy="307777"/>
          </a:xfrm>
          <a:prstGeom prst="rect">
            <a:avLst/>
          </a:prstGeom>
          <a:noFill/>
        </p:spPr>
        <p:txBody>
          <a:bodyPr wrap="none" rtlCol="0">
            <a:spAutoFit/>
          </a:bodyPr>
          <a:lstStyle/>
          <a:p>
            <a:pPr algn="ctr"/>
            <a:r>
              <a:rPr kumimoji="1" lang="ja-JP" altLang="en-US" sz="1400"/>
              <a:t>半透明ポリ</a:t>
            </a:r>
            <a:r>
              <a:rPr kumimoji="1" lang="en-US" altLang="ja-JP" sz="1400" dirty="0"/>
              <a:t>+</a:t>
            </a:r>
            <a:r>
              <a:rPr kumimoji="1" lang="ja-JP" altLang="en-US" sz="1400"/>
              <a:t>流線</a:t>
            </a:r>
            <a:r>
              <a:rPr kumimoji="1" lang="en-US" altLang="ja-JP" sz="1400" dirty="0"/>
              <a:t>+</a:t>
            </a:r>
            <a:r>
              <a:rPr kumimoji="1" lang="ja-JP" altLang="en-US" sz="1400"/>
              <a:t>ボリューム</a:t>
            </a:r>
          </a:p>
        </p:txBody>
      </p:sp>
      <p:sp>
        <p:nvSpPr>
          <p:cNvPr id="39" name="テキスト ボックス 38">
            <a:extLst>
              <a:ext uri="{FF2B5EF4-FFF2-40B4-BE49-F238E27FC236}">
                <a16:creationId xmlns:a16="http://schemas.microsoft.com/office/drawing/2014/main" id="{C56694D2-65CA-BC42-88FF-9EBF05616491}"/>
              </a:ext>
            </a:extLst>
          </p:cNvPr>
          <p:cNvSpPr txBox="1"/>
          <p:nvPr/>
        </p:nvSpPr>
        <p:spPr>
          <a:xfrm>
            <a:off x="9929266" y="6251482"/>
            <a:ext cx="1685077" cy="230832"/>
          </a:xfrm>
          <a:prstGeom prst="rect">
            <a:avLst/>
          </a:prstGeom>
          <a:noFill/>
        </p:spPr>
        <p:txBody>
          <a:bodyPr wrap="none" rtlCol="0">
            <a:spAutoFit/>
          </a:bodyPr>
          <a:lstStyle/>
          <a:p>
            <a:pPr algn="r"/>
            <a:r>
              <a:rPr kumimoji="1" lang="ja-JP" altLang="en-US" sz="900"/>
              <a:t>データ提供：神戸大陰山教授</a:t>
            </a:r>
          </a:p>
        </p:txBody>
      </p:sp>
    </p:spTree>
    <p:extLst>
      <p:ext uri="{BB962C8B-B14F-4D97-AF65-F5344CB8AC3E}">
        <p14:creationId xmlns:p14="http://schemas.microsoft.com/office/powerpoint/2010/main" val="77131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dissolv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dissolv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dissolve">
                                      <p:cBhvr>
                                        <p:cTn id="44" dur="500"/>
                                        <p:tgtEl>
                                          <p:spTgt spid="26"/>
                                        </p:tgtEl>
                                      </p:cBhvr>
                                    </p:animEffect>
                                  </p:childTnLst>
                                </p:cTn>
                              </p:par>
                              <p:par>
                                <p:cTn id="45" presetID="9"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dissolve">
                                      <p:cBhvr>
                                        <p:cTn id="47" dur="500"/>
                                        <p:tgtEl>
                                          <p:spTgt spid="28"/>
                                        </p:tgtEl>
                                      </p:cBhvr>
                                    </p:animEffect>
                                  </p:childTnLst>
                                </p:cTn>
                              </p:par>
                              <p:par>
                                <p:cTn id="48" presetID="9"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dissolve">
                                      <p:cBhvr>
                                        <p:cTn id="50" dur="500"/>
                                        <p:tgtEl>
                                          <p:spTgt spid="3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dissolve">
                                      <p:cBhvr>
                                        <p:cTn id="53" dur="500"/>
                                        <p:tgtEl>
                                          <p:spTgt spid="3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dissolve">
                                      <p:cBhvr>
                                        <p:cTn id="56" dur="500"/>
                                        <p:tgtEl>
                                          <p:spTgt spid="3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dissolve">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2C1F4-BDBA-D641-8247-4DFD2FCA6EFF}"/>
              </a:ext>
            </a:extLst>
          </p:cNvPr>
          <p:cNvSpPr>
            <a:spLocks noGrp="1"/>
          </p:cNvSpPr>
          <p:nvPr>
            <p:ph type="title"/>
          </p:nvPr>
        </p:nvSpPr>
        <p:spPr/>
        <p:txBody>
          <a:bodyPr/>
          <a:lstStyle/>
          <a:p>
            <a:r>
              <a:rPr lang="ja-JP" altLang="en-US"/>
              <a:t>参考）処理時間</a:t>
            </a:r>
            <a:endParaRPr kumimoji="1" lang="ja-JP" altLang="en-US"/>
          </a:p>
        </p:txBody>
      </p:sp>
      <p:sp>
        <p:nvSpPr>
          <p:cNvPr id="3" name="コンテンツ プレースホルダー 2">
            <a:extLst>
              <a:ext uri="{FF2B5EF4-FFF2-40B4-BE49-F238E27FC236}">
                <a16:creationId xmlns:a16="http://schemas.microsoft.com/office/drawing/2014/main" id="{451F85CD-18A9-D644-A367-E07E63056753}"/>
              </a:ext>
            </a:extLst>
          </p:cNvPr>
          <p:cNvSpPr>
            <a:spLocks noGrp="1"/>
          </p:cNvSpPr>
          <p:nvPr>
            <p:ph idx="1"/>
          </p:nvPr>
        </p:nvSpPr>
        <p:spPr/>
        <p:txBody>
          <a:bodyPr/>
          <a:lstStyle/>
          <a:p>
            <a:r>
              <a:rPr kumimoji="1" lang="ja-JP" altLang="en-US" sz="2400" b="1"/>
              <a:t>計測環境</a:t>
            </a:r>
            <a:endParaRPr kumimoji="1" lang="en-US" altLang="ja-JP" sz="2400" b="1" dirty="0"/>
          </a:p>
          <a:p>
            <a:pPr lvl="2">
              <a:buFont typeface="Wingdings" pitchFamily="2" charset="2"/>
              <a:buChar char="ü"/>
            </a:pPr>
            <a:r>
              <a:rPr lang="ja-JP" altLang="en-US" sz="1800"/>
              <a:t>富岳（並列：</a:t>
            </a:r>
            <a:r>
              <a:rPr lang="en-US" altLang="ja-JP" sz="1800" dirty="0"/>
              <a:t>8, </a:t>
            </a:r>
            <a:r>
              <a:rPr lang="en-US" altLang="ja-JP" sz="1800" b="1" dirty="0"/>
              <a:t>12</a:t>
            </a:r>
            <a:r>
              <a:rPr lang="en-US" altLang="ja-JP" sz="1800" dirty="0"/>
              <a:t>, 48, 4096</a:t>
            </a:r>
            <a:r>
              <a:rPr lang="ja-JP" altLang="en-US" sz="1800"/>
              <a:t>）</a:t>
            </a:r>
            <a:endParaRPr lang="en-US" altLang="ja-JP" sz="1800" dirty="0"/>
          </a:p>
        </p:txBody>
      </p:sp>
      <p:graphicFrame>
        <p:nvGraphicFramePr>
          <p:cNvPr id="5" name="表 4">
            <a:extLst>
              <a:ext uri="{FF2B5EF4-FFF2-40B4-BE49-F238E27FC236}">
                <a16:creationId xmlns:a16="http://schemas.microsoft.com/office/drawing/2014/main" id="{01FEE7B8-A02C-C74B-8694-E6A74B2F77CD}"/>
              </a:ext>
            </a:extLst>
          </p:cNvPr>
          <p:cNvGraphicFramePr>
            <a:graphicFrameLocks noGrp="1"/>
          </p:cNvGraphicFramePr>
          <p:nvPr/>
        </p:nvGraphicFramePr>
        <p:xfrm>
          <a:off x="1063284" y="2680442"/>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3094706109"/>
                    </a:ext>
                  </a:extLst>
                </a:gridCol>
                <a:gridCol w="900051">
                  <a:extLst>
                    <a:ext uri="{9D8B030D-6E8A-4147-A177-3AD203B41FA5}">
                      <a16:colId xmlns:a16="http://schemas.microsoft.com/office/drawing/2014/main" val="2099724184"/>
                    </a:ext>
                  </a:extLst>
                </a:gridCol>
                <a:gridCol w="900051">
                  <a:extLst>
                    <a:ext uri="{9D8B030D-6E8A-4147-A177-3AD203B41FA5}">
                      <a16:colId xmlns:a16="http://schemas.microsoft.com/office/drawing/2014/main" val="3036839234"/>
                    </a:ext>
                  </a:extLst>
                </a:gridCol>
                <a:gridCol w="900051">
                  <a:extLst>
                    <a:ext uri="{9D8B030D-6E8A-4147-A177-3AD203B41FA5}">
                      <a16:colId xmlns:a16="http://schemas.microsoft.com/office/drawing/2014/main" val="1143809541"/>
                    </a:ext>
                  </a:extLst>
                </a:gridCol>
                <a:gridCol w="900051">
                  <a:extLst>
                    <a:ext uri="{9D8B030D-6E8A-4147-A177-3AD203B41FA5}">
                      <a16:colId xmlns:a16="http://schemas.microsoft.com/office/drawing/2014/main" val="178174730"/>
                    </a:ext>
                  </a:extLst>
                </a:gridCol>
                <a:gridCol w="900051">
                  <a:extLst>
                    <a:ext uri="{9D8B030D-6E8A-4147-A177-3AD203B41FA5}">
                      <a16:colId xmlns:a16="http://schemas.microsoft.com/office/drawing/2014/main" val="553419845"/>
                    </a:ext>
                  </a:extLst>
                </a:gridCol>
                <a:gridCol w="900051">
                  <a:extLst>
                    <a:ext uri="{9D8B030D-6E8A-4147-A177-3AD203B41FA5}">
                      <a16:colId xmlns:a16="http://schemas.microsoft.com/office/drawing/2014/main" val="2159835212"/>
                    </a:ext>
                  </a:extLst>
                </a:gridCol>
                <a:gridCol w="900051">
                  <a:extLst>
                    <a:ext uri="{9D8B030D-6E8A-4147-A177-3AD203B41FA5}">
                      <a16:colId xmlns:a16="http://schemas.microsoft.com/office/drawing/2014/main" val="1404545406"/>
                    </a:ext>
                  </a:extLst>
                </a:gridCol>
                <a:gridCol w="900051">
                  <a:extLst>
                    <a:ext uri="{9D8B030D-6E8A-4147-A177-3AD203B41FA5}">
                      <a16:colId xmlns:a16="http://schemas.microsoft.com/office/drawing/2014/main" val="1148091845"/>
                    </a:ext>
                  </a:extLst>
                </a:gridCol>
                <a:gridCol w="900051">
                  <a:extLst>
                    <a:ext uri="{9D8B030D-6E8A-4147-A177-3AD203B41FA5}">
                      <a16:colId xmlns:a16="http://schemas.microsoft.com/office/drawing/2014/main" val="3878173373"/>
                    </a:ext>
                  </a:extLst>
                </a:gridCol>
                <a:gridCol w="1071062">
                  <a:extLst>
                    <a:ext uri="{9D8B030D-6E8A-4147-A177-3AD203B41FA5}">
                      <a16:colId xmlns:a16="http://schemas.microsoft.com/office/drawing/2014/main" val="2975282569"/>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12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extLst>
                  <a:ext uri="{0D108BD9-81ED-4DB2-BD59-A6C34878D82A}">
                    <a16:rowId xmlns:a16="http://schemas.microsoft.com/office/drawing/2014/main" val="175673820"/>
                  </a:ext>
                </a:extLst>
              </a:tr>
              <a:tr h="240082">
                <a:tc vMerge="1">
                  <a:txBody>
                    <a:bodyPr/>
                    <a:lstStyle/>
                    <a:p>
                      <a:endParaRPr kumimoji="1" lang="ja-JP" altLang="en-US"/>
                    </a:p>
                  </a:txBody>
                  <a:tcPr/>
                </a:tc>
                <a:tc>
                  <a:txBody>
                    <a:bodyPr/>
                    <a:lstStyle/>
                    <a:p>
                      <a:pPr algn="ctr" fontAlgn="ctr"/>
                      <a:r>
                        <a:rPr lang="en" sz="1100" b="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solidFill>
                  </a:tcPr>
                </a:tc>
                <a:tc>
                  <a:txBody>
                    <a:bodyPr/>
                    <a:lstStyle/>
                    <a:p>
                      <a:pPr algn="ctr" fontAlgn="ctr"/>
                      <a:r>
                        <a:rPr lang="en" sz="1100" b="0" i="0" u="none" strike="noStrike" dirty="0">
                          <a:solidFill>
                            <a:schemeClr val="bg1"/>
                          </a:solidFill>
                          <a:effectLst/>
                          <a:latin typeface="+mn-lt"/>
                          <a:ea typeface="游ゴシック" panose="020B0400000000000000" pitchFamily="34" charset="-128"/>
                        </a:rPr>
                        <a:t>Total (max)</a:t>
                      </a:r>
                    </a:p>
                  </a:txBody>
                  <a:tcPr marL="9003" marR="9003" marT="9003" marB="0" anchor="ctr">
                    <a:solidFill>
                      <a:schemeClr val="accent4"/>
                    </a:solidFill>
                  </a:tcPr>
                </a:tc>
                <a:extLst>
                  <a:ext uri="{0D108BD9-81ED-4DB2-BD59-A6C34878D82A}">
                    <a16:rowId xmlns:a16="http://schemas.microsoft.com/office/drawing/2014/main" val="2482781740"/>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tc>
                  <a:txBody>
                    <a:bodyPr/>
                    <a:lstStyle/>
                    <a:p>
                      <a:pPr algn="r" fontAlgn="ctr"/>
                      <a:r>
                        <a:rPr lang="en-US" altLang="ja-JP" sz="1100" u="none" strike="noStrike">
                          <a:effectLst/>
                        </a:rPr>
                        <a:t>0.031</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0.078</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0.052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0.157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1.726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0.889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0.005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1.618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0.772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b="1" u="none" strike="noStrike" dirty="0">
                          <a:effectLst/>
                        </a:rPr>
                        <a:t>3.422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extLst>
                  <a:ext uri="{0D108BD9-81ED-4DB2-BD59-A6C34878D82A}">
                    <a16:rowId xmlns:a16="http://schemas.microsoft.com/office/drawing/2014/main" val="3923343235"/>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tc>
                  <a:txBody>
                    <a:bodyPr/>
                    <a:lstStyle/>
                    <a:p>
                      <a:pPr algn="r" fontAlgn="ctr"/>
                      <a:r>
                        <a:rPr lang="en-US" altLang="ja-JP" sz="1100" u="none" strike="noStrike" dirty="0">
                          <a:effectLst/>
                        </a:rPr>
                        <a:t>0.034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0.050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0.039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0.174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4.989</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0.890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0.007</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4.853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3.156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b="1" u="none" strike="noStrike" dirty="0">
                          <a:effectLst/>
                        </a:rPr>
                        <a:t>9.892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extLst>
                  <a:ext uri="{0D108BD9-81ED-4DB2-BD59-A6C34878D82A}">
                    <a16:rowId xmlns:a16="http://schemas.microsoft.com/office/drawing/2014/main" val="1099039193"/>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tc>
                  <a:txBody>
                    <a:bodyPr/>
                    <a:lstStyle/>
                    <a:p>
                      <a:pPr algn="r" fontAlgn="ctr"/>
                      <a:r>
                        <a:rPr lang="en-US" altLang="ja-JP" sz="1100" u="none" strike="noStrike">
                          <a:effectLst/>
                        </a:rPr>
                        <a:t>3.046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3.518</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3.306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0.452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dirty="0">
                          <a:effectLst/>
                        </a:rPr>
                        <a:t>1.352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0.657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0.244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1.292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u="none" strike="noStrike">
                          <a:effectLst/>
                        </a:rPr>
                        <a:t>0.801</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20000"/>
                        <a:lumOff val="80000"/>
                      </a:schemeClr>
                    </a:solidFill>
                  </a:tcPr>
                </a:tc>
                <a:tc>
                  <a:txBody>
                    <a:bodyPr/>
                    <a:lstStyle/>
                    <a:p>
                      <a:pPr algn="r" fontAlgn="ctr"/>
                      <a:r>
                        <a:rPr lang="en-US" altLang="ja-JP" sz="1100" b="1" u="none" strike="noStrike" dirty="0">
                          <a:effectLst/>
                        </a:rPr>
                        <a:t>6.162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accent4">
                        <a:lumMod val="40000"/>
                        <a:lumOff val="60000"/>
                      </a:schemeClr>
                    </a:solidFill>
                  </a:tcPr>
                </a:tc>
                <a:extLst>
                  <a:ext uri="{0D108BD9-81ED-4DB2-BD59-A6C34878D82A}">
                    <a16:rowId xmlns:a16="http://schemas.microsoft.com/office/drawing/2014/main" val="725373559"/>
                  </a:ext>
                </a:extLst>
              </a:tr>
            </a:tbl>
          </a:graphicData>
        </a:graphic>
      </p:graphicFrame>
      <p:graphicFrame>
        <p:nvGraphicFramePr>
          <p:cNvPr id="6" name="表 5">
            <a:extLst>
              <a:ext uri="{FF2B5EF4-FFF2-40B4-BE49-F238E27FC236}">
                <a16:creationId xmlns:a16="http://schemas.microsoft.com/office/drawing/2014/main" id="{862ACEB0-1FB9-DF40-9CE7-3F819DBE3CC1}"/>
              </a:ext>
            </a:extLst>
          </p:cNvPr>
          <p:cNvGraphicFramePr>
            <a:graphicFrameLocks noGrp="1"/>
          </p:cNvGraphicFramePr>
          <p:nvPr/>
        </p:nvGraphicFramePr>
        <p:xfrm>
          <a:off x="1063284" y="4100969"/>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3620311496"/>
                    </a:ext>
                  </a:extLst>
                </a:gridCol>
                <a:gridCol w="900051">
                  <a:extLst>
                    <a:ext uri="{9D8B030D-6E8A-4147-A177-3AD203B41FA5}">
                      <a16:colId xmlns:a16="http://schemas.microsoft.com/office/drawing/2014/main" val="822839793"/>
                    </a:ext>
                  </a:extLst>
                </a:gridCol>
                <a:gridCol w="900051">
                  <a:extLst>
                    <a:ext uri="{9D8B030D-6E8A-4147-A177-3AD203B41FA5}">
                      <a16:colId xmlns:a16="http://schemas.microsoft.com/office/drawing/2014/main" val="2569834472"/>
                    </a:ext>
                  </a:extLst>
                </a:gridCol>
                <a:gridCol w="900051">
                  <a:extLst>
                    <a:ext uri="{9D8B030D-6E8A-4147-A177-3AD203B41FA5}">
                      <a16:colId xmlns:a16="http://schemas.microsoft.com/office/drawing/2014/main" val="3739118898"/>
                    </a:ext>
                  </a:extLst>
                </a:gridCol>
                <a:gridCol w="900051">
                  <a:extLst>
                    <a:ext uri="{9D8B030D-6E8A-4147-A177-3AD203B41FA5}">
                      <a16:colId xmlns:a16="http://schemas.microsoft.com/office/drawing/2014/main" val="717874325"/>
                    </a:ext>
                  </a:extLst>
                </a:gridCol>
                <a:gridCol w="900051">
                  <a:extLst>
                    <a:ext uri="{9D8B030D-6E8A-4147-A177-3AD203B41FA5}">
                      <a16:colId xmlns:a16="http://schemas.microsoft.com/office/drawing/2014/main" val="1974105216"/>
                    </a:ext>
                  </a:extLst>
                </a:gridCol>
                <a:gridCol w="900051">
                  <a:extLst>
                    <a:ext uri="{9D8B030D-6E8A-4147-A177-3AD203B41FA5}">
                      <a16:colId xmlns:a16="http://schemas.microsoft.com/office/drawing/2014/main" val="4019020757"/>
                    </a:ext>
                  </a:extLst>
                </a:gridCol>
                <a:gridCol w="900051">
                  <a:extLst>
                    <a:ext uri="{9D8B030D-6E8A-4147-A177-3AD203B41FA5}">
                      <a16:colId xmlns:a16="http://schemas.microsoft.com/office/drawing/2014/main" val="4210694898"/>
                    </a:ext>
                  </a:extLst>
                </a:gridCol>
                <a:gridCol w="900051">
                  <a:extLst>
                    <a:ext uri="{9D8B030D-6E8A-4147-A177-3AD203B41FA5}">
                      <a16:colId xmlns:a16="http://schemas.microsoft.com/office/drawing/2014/main" val="4020324424"/>
                    </a:ext>
                  </a:extLst>
                </a:gridCol>
                <a:gridCol w="900051">
                  <a:extLst>
                    <a:ext uri="{9D8B030D-6E8A-4147-A177-3AD203B41FA5}">
                      <a16:colId xmlns:a16="http://schemas.microsoft.com/office/drawing/2014/main" val="3596386466"/>
                    </a:ext>
                  </a:extLst>
                </a:gridCol>
                <a:gridCol w="1071062">
                  <a:extLst>
                    <a:ext uri="{9D8B030D-6E8A-4147-A177-3AD203B41FA5}">
                      <a16:colId xmlns:a16="http://schemas.microsoft.com/office/drawing/2014/main" val="1696724585"/>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57790050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144265465"/>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0.004</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0.035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0.342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0.191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0.085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0.752</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1037368359"/>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0.002</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0.201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0.493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0.332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0.079</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0.373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0.240</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0.870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4147215720"/>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0.620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0.883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0.746</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0.755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2.748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5.553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8.039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7.053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11.670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52383549"/>
                  </a:ext>
                </a:extLst>
              </a:tr>
            </a:tbl>
          </a:graphicData>
        </a:graphic>
      </p:graphicFrame>
      <p:graphicFrame>
        <p:nvGraphicFramePr>
          <p:cNvPr id="7" name="表 6">
            <a:extLst>
              <a:ext uri="{FF2B5EF4-FFF2-40B4-BE49-F238E27FC236}">
                <a16:creationId xmlns:a16="http://schemas.microsoft.com/office/drawing/2014/main" id="{24657021-0F66-474C-83CB-955A2B102FE7}"/>
              </a:ext>
            </a:extLst>
          </p:cNvPr>
          <p:cNvGraphicFramePr>
            <a:graphicFrameLocks noGrp="1"/>
          </p:cNvGraphicFramePr>
          <p:nvPr/>
        </p:nvGraphicFramePr>
        <p:xfrm>
          <a:off x="1063284" y="5450062"/>
          <a:ext cx="10515598" cy="1200410"/>
        </p:xfrm>
        <a:graphic>
          <a:graphicData uri="http://schemas.openxmlformats.org/drawingml/2006/table">
            <a:tbl>
              <a:tblPr>
                <a:tableStyleId>{5C22544A-7EE6-4342-B048-85BDC9FD1C3A}</a:tableStyleId>
              </a:tblPr>
              <a:tblGrid>
                <a:gridCol w="1344077">
                  <a:extLst>
                    <a:ext uri="{9D8B030D-6E8A-4147-A177-3AD203B41FA5}">
                      <a16:colId xmlns:a16="http://schemas.microsoft.com/office/drawing/2014/main" val="1694008216"/>
                    </a:ext>
                  </a:extLst>
                </a:gridCol>
                <a:gridCol w="900051">
                  <a:extLst>
                    <a:ext uri="{9D8B030D-6E8A-4147-A177-3AD203B41FA5}">
                      <a16:colId xmlns:a16="http://schemas.microsoft.com/office/drawing/2014/main" val="3922115049"/>
                    </a:ext>
                  </a:extLst>
                </a:gridCol>
                <a:gridCol w="900051">
                  <a:extLst>
                    <a:ext uri="{9D8B030D-6E8A-4147-A177-3AD203B41FA5}">
                      <a16:colId xmlns:a16="http://schemas.microsoft.com/office/drawing/2014/main" val="2459428730"/>
                    </a:ext>
                  </a:extLst>
                </a:gridCol>
                <a:gridCol w="900051">
                  <a:extLst>
                    <a:ext uri="{9D8B030D-6E8A-4147-A177-3AD203B41FA5}">
                      <a16:colId xmlns:a16="http://schemas.microsoft.com/office/drawing/2014/main" val="1702365450"/>
                    </a:ext>
                  </a:extLst>
                </a:gridCol>
                <a:gridCol w="900051">
                  <a:extLst>
                    <a:ext uri="{9D8B030D-6E8A-4147-A177-3AD203B41FA5}">
                      <a16:colId xmlns:a16="http://schemas.microsoft.com/office/drawing/2014/main" val="176717388"/>
                    </a:ext>
                  </a:extLst>
                </a:gridCol>
                <a:gridCol w="900051">
                  <a:extLst>
                    <a:ext uri="{9D8B030D-6E8A-4147-A177-3AD203B41FA5}">
                      <a16:colId xmlns:a16="http://schemas.microsoft.com/office/drawing/2014/main" val="137165205"/>
                    </a:ext>
                  </a:extLst>
                </a:gridCol>
                <a:gridCol w="900051">
                  <a:extLst>
                    <a:ext uri="{9D8B030D-6E8A-4147-A177-3AD203B41FA5}">
                      <a16:colId xmlns:a16="http://schemas.microsoft.com/office/drawing/2014/main" val="3860818853"/>
                    </a:ext>
                  </a:extLst>
                </a:gridCol>
                <a:gridCol w="900051">
                  <a:extLst>
                    <a:ext uri="{9D8B030D-6E8A-4147-A177-3AD203B41FA5}">
                      <a16:colId xmlns:a16="http://schemas.microsoft.com/office/drawing/2014/main" val="2175712636"/>
                    </a:ext>
                  </a:extLst>
                </a:gridCol>
                <a:gridCol w="900051">
                  <a:extLst>
                    <a:ext uri="{9D8B030D-6E8A-4147-A177-3AD203B41FA5}">
                      <a16:colId xmlns:a16="http://schemas.microsoft.com/office/drawing/2014/main" val="3955079306"/>
                    </a:ext>
                  </a:extLst>
                </a:gridCol>
                <a:gridCol w="900051">
                  <a:extLst>
                    <a:ext uri="{9D8B030D-6E8A-4147-A177-3AD203B41FA5}">
                      <a16:colId xmlns:a16="http://schemas.microsoft.com/office/drawing/2014/main" val="478093902"/>
                    </a:ext>
                  </a:extLst>
                </a:gridCol>
                <a:gridCol w="1071062">
                  <a:extLst>
                    <a:ext uri="{9D8B030D-6E8A-4147-A177-3AD203B41FA5}">
                      <a16:colId xmlns:a16="http://schemas.microsoft.com/office/drawing/2014/main" val="2042798598"/>
                    </a:ext>
                  </a:extLst>
                </a:gridCol>
              </a:tblGrid>
              <a:tr h="240082">
                <a:tc rowSpan="2">
                  <a:txBody>
                    <a:bodyPr/>
                    <a:lstStyle/>
                    <a:p>
                      <a:pPr algn="ctr" fontAlgn="ctr"/>
                      <a:r>
                        <a:rPr lang="en-US" altLang="ja-JP" sz="1400" b="1" i="0" u="none" strike="noStrike" dirty="0">
                          <a:solidFill>
                            <a:schemeClr val="bg1"/>
                          </a:solidFill>
                          <a:effectLst/>
                          <a:latin typeface="游ゴシック" panose="020B0400000000000000" pitchFamily="34" charset="-128"/>
                          <a:ea typeface="游ゴシック" panose="020B0400000000000000" pitchFamily="34" charset="-128"/>
                        </a:rPr>
                        <a:t>48 proc.</a:t>
                      </a:r>
                      <a:endParaRPr lang="ja-JP" altLang="en-US" sz="1400" b="1"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gridSpan="3">
                  <a:txBody>
                    <a:bodyPr/>
                    <a:lstStyle/>
                    <a:p>
                      <a:pPr algn="ctr" fontAlgn="ctr"/>
                      <a:r>
                        <a:rPr lang="en" sz="1100" b="1" u="none" strike="noStrike" dirty="0">
                          <a:solidFill>
                            <a:schemeClr val="bg1"/>
                          </a:solidFill>
                          <a:effectLst/>
                        </a:rPr>
                        <a:t>Pipeline</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Rendering</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 sz="1100" b="1" u="none" strike="noStrike" dirty="0">
                          <a:solidFill>
                            <a:schemeClr val="bg1"/>
                          </a:solidFill>
                          <a:effectLst/>
                        </a:rPr>
                        <a:t>Composition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 sz="1100" b="1" u="none" strike="noStrike" dirty="0">
                          <a:solidFill>
                            <a:schemeClr val="bg1"/>
                          </a:solidFill>
                          <a:effectLst/>
                        </a:rPr>
                        <a:t>Visualization</a:t>
                      </a:r>
                      <a:endParaRPr lang="en" sz="1100" b="1"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3099000214"/>
                  </a:ext>
                </a:extLst>
              </a:tr>
              <a:tr h="240082">
                <a:tc vMerge="1">
                  <a:txBody>
                    <a:bodyPr/>
                    <a:lstStyle/>
                    <a:p>
                      <a:endParaRPr kumimoji="1" lang="ja-JP" altLang="en-US"/>
                    </a:p>
                  </a:txBody>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Max</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Min</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Ave</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Min</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a:solidFill>
                            <a:schemeClr val="bg1"/>
                          </a:solidFill>
                          <a:effectLst/>
                        </a:rPr>
                        <a:t>Max</a:t>
                      </a:r>
                      <a:endParaRPr lang="en" sz="1100" b="0" i="0" u="none" strike="noStrike">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 sz="1100" u="none" strike="noStrike" dirty="0">
                          <a:solidFill>
                            <a:schemeClr val="bg1"/>
                          </a:solidFill>
                          <a:effectLst/>
                        </a:rPr>
                        <a:t>Ave</a:t>
                      </a:r>
                      <a:endParaRPr lang="en" sz="1100" b="0" i="0" u="none" strike="noStrike" dirty="0">
                        <a:solidFill>
                          <a:schemeClr val="bg1"/>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tx1"/>
                    </a:solidFill>
                  </a:tcPr>
                </a:tc>
                <a:tc>
                  <a:txBody>
                    <a:bodyPr/>
                    <a:lstStyle/>
                    <a:p>
                      <a:pPr algn="ctr" fontAlgn="ctr"/>
                      <a:r>
                        <a:rPr lang="en-US" altLang="ja-JP" sz="1100" b="0" i="0" u="none" strike="noStrike" dirty="0">
                          <a:solidFill>
                            <a:schemeClr val="bg1"/>
                          </a:solidFill>
                          <a:effectLst/>
                          <a:latin typeface="+mn-lt"/>
                          <a:ea typeface="游ゴシック" panose="020B0400000000000000" pitchFamily="34" charset="-128"/>
                        </a:rPr>
                        <a:t>Total (max)</a:t>
                      </a:r>
                      <a:endParaRPr lang="ja-JP" altLang="en-US" sz="1100" b="0" i="0" u="none" strike="noStrike">
                        <a:solidFill>
                          <a:schemeClr val="bg1"/>
                        </a:solidFill>
                        <a:effectLst/>
                        <a:latin typeface="+mn-lt"/>
                        <a:ea typeface="游ゴシック" panose="020B0400000000000000" pitchFamily="34" charset="-128"/>
                      </a:endParaRPr>
                    </a:p>
                  </a:txBody>
                  <a:tcPr marL="9003" marR="9003" marT="9003" marB="0" anchor="ctr">
                    <a:solidFill>
                      <a:schemeClr val="tx1"/>
                    </a:solidFill>
                  </a:tcPr>
                </a:tc>
                <a:extLst>
                  <a:ext uri="{0D108BD9-81ED-4DB2-BD59-A6C34878D82A}">
                    <a16:rowId xmlns:a16="http://schemas.microsoft.com/office/drawing/2014/main" val="2001045957"/>
                  </a:ext>
                </a:extLst>
              </a:tr>
              <a:tr h="240082">
                <a:tc>
                  <a:txBody>
                    <a:bodyPr/>
                    <a:lstStyle/>
                    <a:p>
                      <a:pPr algn="ctr" fontAlgn="ctr"/>
                      <a:r>
                        <a:rPr lang="en" sz="1100" b="1" u="none" strike="noStrike" dirty="0">
                          <a:effectLst/>
                        </a:rPr>
                        <a:t>Ortho slice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0.008</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0.004</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0.013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0.746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0.177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1.337</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0.845</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2.090</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290436735"/>
                  </a:ext>
                </a:extLst>
              </a:tr>
              <a:tr h="240082">
                <a:tc>
                  <a:txBody>
                    <a:bodyPr/>
                    <a:lstStyle/>
                    <a:p>
                      <a:pPr algn="ctr" fontAlgn="ctr"/>
                      <a:r>
                        <a:rPr lang="en" sz="1100" b="1" u="none" strike="noStrike" dirty="0" err="1">
                          <a:effectLst/>
                        </a:rPr>
                        <a:t>Isosurface</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u="none" strike="noStrike">
                          <a:effectLst/>
                        </a:rPr>
                        <a:t>0.002</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0.006</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0.003</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0.049</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0.925</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0.311</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0.003</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dirty="0">
                          <a:effectLst/>
                        </a:rPr>
                        <a:t>1.500</a:t>
                      </a:r>
                      <a:endParaRPr lang="en-US" altLang="ja-JP" sz="11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u="none" strike="noStrike">
                          <a:effectLst/>
                        </a:rPr>
                        <a:t>0.891</a:t>
                      </a:r>
                      <a:endParaRPr lang="en-US" altLang="ja-JP" sz="1100" b="0" i="0" u="none" strike="noStrike">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85000"/>
                      </a:schemeClr>
                    </a:solidFill>
                  </a:tcPr>
                </a:tc>
                <a:tc>
                  <a:txBody>
                    <a:bodyPr/>
                    <a:lstStyle/>
                    <a:p>
                      <a:pPr algn="r" fontAlgn="ctr"/>
                      <a:r>
                        <a:rPr lang="en-US" altLang="ja-JP" sz="1100" b="1" u="none" strike="noStrike" dirty="0">
                          <a:effectLst/>
                        </a:rPr>
                        <a:t>2.431</a:t>
                      </a:r>
                      <a:endParaRPr lang="en-US" altLang="ja-JP"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extLst>
                  <a:ext uri="{0D108BD9-81ED-4DB2-BD59-A6C34878D82A}">
                    <a16:rowId xmlns:a16="http://schemas.microsoft.com/office/drawing/2014/main" val="3857052966"/>
                  </a:ext>
                </a:extLst>
              </a:tr>
              <a:tr h="240082">
                <a:tc>
                  <a:txBody>
                    <a:bodyPr/>
                    <a:lstStyle/>
                    <a:p>
                      <a:pPr algn="ctr" fontAlgn="ctr"/>
                      <a:r>
                        <a:rPr lang="en" sz="1100" b="1" u="none" strike="noStrike" dirty="0">
                          <a:effectLst/>
                        </a:rPr>
                        <a:t>Volume rendering</a:t>
                      </a:r>
                      <a:endParaRPr lang="en" sz="1100" b="1"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003" marR="9003" marT="9003" marB="0" anchor="ctr">
                    <a:solidFill>
                      <a:schemeClr val="bg1">
                        <a:lumMod val="7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0.891</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3.380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2.642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1.060</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3.835</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1.923</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51.922</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56.194</a:t>
                      </a:r>
                    </a:p>
                  </a:txBody>
                  <a:tcPr marL="9525" marR="9525" marT="9525" marB="0" anchor="ctr">
                    <a:solidFill>
                      <a:schemeClr val="bg1">
                        <a:lumMod val="85000"/>
                      </a:schemeClr>
                    </a:solidFill>
                  </a:tcPr>
                </a:tc>
                <a:tc>
                  <a:txBody>
                    <a:bodyPr/>
                    <a:lstStyle/>
                    <a:p>
                      <a:pPr algn="r" fontAlgn="ctr"/>
                      <a:r>
                        <a:rPr lang="en-US" altLang="ja-JP" sz="1100" b="0" i="0" u="none" strike="noStrike" dirty="0">
                          <a:solidFill>
                            <a:srgbClr val="000000"/>
                          </a:solidFill>
                          <a:effectLst/>
                          <a:latin typeface="+mn-lt"/>
                          <a:ea typeface="游ゴシック" panose="020B0400000000000000" pitchFamily="34" charset="-128"/>
                        </a:rPr>
                        <a:t>54.145</a:t>
                      </a:r>
                    </a:p>
                  </a:txBody>
                  <a:tcPr marL="9525" marR="9525" marT="9525" marB="0" anchor="ctr">
                    <a:solidFill>
                      <a:schemeClr val="bg1">
                        <a:lumMod val="85000"/>
                      </a:schemeClr>
                    </a:solidFill>
                  </a:tcPr>
                </a:tc>
                <a:tc>
                  <a:txBody>
                    <a:bodyPr/>
                    <a:lstStyle/>
                    <a:p>
                      <a:pPr algn="r" fontAlgn="ctr"/>
                      <a:r>
                        <a:rPr lang="en-US" altLang="ja-JP" sz="1100" b="1" i="0" u="none" strike="noStrike" dirty="0">
                          <a:solidFill>
                            <a:srgbClr val="000000"/>
                          </a:solidFill>
                          <a:effectLst/>
                          <a:latin typeface="+mn-lt"/>
                          <a:ea typeface="游ゴシック" panose="020B0400000000000000" pitchFamily="34" charset="-128"/>
                        </a:rPr>
                        <a:t>63.409</a:t>
                      </a:r>
                    </a:p>
                  </a:txBody>
                  <a:tcPr marL="9525" marR="9525" marT="9525" marB="0" anchor="ctr">
                    <a:solidFill>
                      <a:schemeClr val="bg1">
                        <a:lumMod val="75000"/>
                      </a:schemeClr>
                    </a:solidFill>
                  </a:tcPr>
                </a:tc>
                <a:extLst>
                  <a:ext uri="{0D108BD9-81ED-4DB2-BD59-A6C34878D82A}">
                    <a16:rowId xmlns:a16="http://schemas.microsoft.com/office/drawing/2014/main" val="870032597"/>
                  </a:ext>
                </a:extLst>
              </a:tr>
            </a:tbl>
          </a:graphicData>
        </a:graphic>
      </p:graphicFrame>
    </p:spTree>
    <p:extLst>
      <p:ext uri="{BB962C8B-B14F-4D97-AF65-F5344CB8AC3E}">
        <p14:creationId xmlns:p14="http://schemas.microsoft.com/office/powerpoint/2010/main" val="2599973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9A947-CBB6-304E-BCD1-6C98B4F67677}"/>
              </a:ext>
            </a:extLst>
          </p:cNvPr>
          <p:cNvSpPr>
            <a:spLocks noGrp="1"/>
          </p:cNvSpPr>
          <p:nvPr>
            <p:ph type="title"/>
          </p:nvPr>
        </p:nvSpPr>
        <p:spPr/>
        <p:txBody>
          <a:bodyPr/>
          <a:lstStyle/>
          <a:p>
            <a:r>
              <a:rPr kumimoji="1" lang="ja-JP" altLang="en-US"/>
              <a:t>参考）</a:t>
            </a:r>
            <a:r>
              <a:rPr kumimoji="1" lang="en-US" altLang="ja-JP" dirty="0"/>
              <a:t>In-situ</a:t>
            </a:r>
            <a:r>
              <a:rPr kumimoji="1" lang="ja-JP" altLang="en-US"/>
              <a:t>可視化フレームワーク</a:t>
            </a:r>
          </a:p>
        </p:txBody>
      </p:sp>
      <p:sp>
        <p:nvSpPr>
          <p:cNvPr id="3" name="コンテンツ プレースホルダー 2">
            <a:extLst>
              <a:ext uri="{FF2B5EF4-FFF2-40B4-BE49-F238E27FC236}">
                <a16:creationId xmlns:a16="http://schemas.microsoft.com/office/drawing/2014/main" id="{E3642D63-9814-2545-BC25-82D2C68ADC3E}"/>
              </a:ext>
            </a:extLst>
          </p:cNvPr>
          <p:cNvSpPr>
            <a:spLocks noGrp="1"/>
          </p:cNvSpPr>
          <p:nvPr>
            <p:ph idx="1"/>
          </p:nvPr>
        </p:nvSpPr>
        <p:spPr/>
        <p:txBody>
          <a:bodyPr/>
          <a:lstStyle/>
          <a:p>
            <a:r>
              <a:rPr lang="en-US" altLang="ja-JP" b="1" dirty="0"/>
              <a:t>C++</a:t>
            </a:r>
            <a:r>
              <a:rPr lang="ja-JP" altLang="en-US" b="1"/>
              <a:t>クラスライブラリ</a:t>
            </a:r>
            <a:endParaRPr kumimoji="1" lang="en-US" altLang="ja-JP" b="1" dirty="0"/>
          </a:p>
          <a:p>
            <a:pPr lvl="1"/>
            <a:r>
              <a:rPr kumimoji="1" lang="en-US" altLang="ja-JP" sz="2000" b="1" dirty="0">
                <a:latin typeface="Courier" pitchFamily="2" charset="0"/>
              </a:rPr>
              <a:t>Adaptor</a:t>
            </a:r>
            <a:r>
              <a:rPr kumimoji="1" lang="ja-JP" altLang="en-US" sz="2000"/>
              <a:t>クラス</a:t>
            </a:r>
            <a:endParaRPr kumimoji="1" lang="en-US" altLang="ja-JP" sz="2000" dirty="0"/>
          </a:p>
          <a:p>
            <a:pPr lvl="2"/>
            <a:r>
              <a:rPr lang="ja-JP" altLang="en-US" sz="1800"/>
              <a:t>シミュレーション処理と可視化処理の接続</a:t>
            </a:r>
            <a:endParaRPr lang="en-US" altLang="ja-JP" sz="1800" dirty="0"/>
          </a:p>
          <a:p>
            <a:pPr lvl="2"/>
            <a:r>
              <a:rPr kumimoji="1" lang="ja-JP" altLang="en-US" sz="1800"/>
              <a:t>可視化パイプラインの設定と</a:t>
            </a:r>
            <a:r>
              <a:rPr lang="ja-JP" altLang="en-US" sz="1800"/>
              <a:t>並列</a:t>
            </a:r>
            <a:r>
              <a:rPr kumimoji="1" lang="ja-JP" altLang="en-US" sz="1800"/>
              <a:t>実行の制御</a:t>
            </a:r>
            <a:endParaRPr kumimoji="1" lang="en-US" altLang="ja-JP" sz="1800" dirty="0"/>
          </a:p>
          <a:p>
            <a:pPr lvl="1"/>
            <a:r>
              <a:rPr lang="en-US" altLang="ja-JP" sz="2000" b="1" dirty="0">
                <a:latin typeface="Courier" pitchFamily="2" charset="0"/>
              </a:rPr>
              <a:t>Viewpoint</a:t>
            </a:r>
            <a:r>
              <a:rPr lang="ja-JP" altLang="en-US" sz="2000"/>
              <a:t>クラス</a:t>
            </a:r>
            <a:endParaRPr lang="en-US" altLang="ja-JP" sz="2000" dirty="0"/>
          </a:p>
          <a:p>
            <a:pPr lvl="2"/>
            <a:r>
              <a:rPr kumimoji="1" lang="ja-JP" altLang="en-US" sz="1800"/>
              <a:t>視点の管理</a:t>
            </a:r>
            <a:endParaRPr kumimoji="1" lang="en-US" altLang="ja-JP" sz="1800" dirty="0"/>
          </a:p>
          <a:p>
            <a:pPr lvl="1"/>
            <a:r>
              <a:rPr lang="en-US" altLang="ja-JP" sz="2000" b="1" dirty="0">
                <a:latin typeface="Courier" pitchFamily="2" charset="0"/>
              </a:rPr>
              <a:t>Location</a:t>
            </a:r>
            <a:r>
              <a:rPr lang="ja-JP" altLang="en-US" sz="2000"/>
              <a:t>クラス</a:t>
            </a:r>
            <a:endParaRPr lang="en-US" altLang="ja-JP" sz="2000" dirty="0"/>
          </a:p>
          <a:p>
            <a:pPr lvl="2"/>
            <a:r>
              <a:rPr kumimoji="1" lang="ja-JP" altLang="en-US" sz="1800"/>
              <a:t>視点・視線の</a:t>
            </a:r>
            <a:r>
              <a:rPr lang="ja-JP" altLang="en-US" sz="1800"/>
              <a:t>設定</a:t>
            </a:r>
            <a:endParaRPr kumimoji="1" lang="ja-JP" altLang="en-US"/>
          </a:p>
        </p:txBody>
      </p:sp>
      <p:grpSp>
        <p:nvGrpSpPr>
          <p:cNvPr id="27" name="グループ化 26">
            <a:extLst>
              <a:ext uri="{FF2B5EF4-FFF2-40B4-BE49-F238E27FC236}">
                <a16:creationId xmlns:a16="http://schemas.microsoft.com/office/drawing/2014/main" id="{BDF9A94A-07F3-E348-95BE-D4A1E6442F6C}"/>
              </a:ext>
            </a:extLst>
          </p:cNvPr>
          <p:cNvGrpSpPr/>
          <p:nvPr/>
        </p:nvGrpSpPr>
        <p:grpSpPr>
          <a:xfrm>
            <a:off x="1444751" y="4756293"/>
            <a:ext cx="9884665" cy="1563905"/>
            <a:chOff x="1444751" y="5131197"/>
            <a:chExt cx="9884665" cy="1563905"/>
          </a:xfrm>
        </p:grpSpPr>
        <p:grpSp>
          <p:nvGrpSpPr>
            <p:cNvPr id="20" name="グループ化 19">
              <a:extLst>
                <a:ext uri="{FF2B5EF4-FFF2-40B4-BE49-F238E27FC236}">
                  <a16:creationId xmlns:a16="http://schemas.microsoft.com/office/drawing/2014/main" id="{A2914825-AE8A-284E-9F38-5EC7378C9392}"/>
                </a:ext>
              </a:extLst>
            </p:cNvPr>
            <p:cNvGrpSpPr/>
            <p:nvPr/>
          </p:nvGrpSpPr>
          <p:grpSpPr>
            <a:xfrm>
              <a:off x="1444751" y="5131197"/>
              <a:ext cx="3672841" cy="1563905"/>
              <a:chOff x="4325112" y="4001294"/>
              <a:chExt cx="3672841" cy="1563905"/>
            </a:xfrm>
          </p:grpSpPr>
          <p:sp>
            <p:nvSpPr>
              <p:cNvPr id="6" name="正方形/長方形 5">
                <a:extLst>
                  <a:ext uri="{FF2B5EF4-FFF2-40B4-BE49-F238E27FC236}">
                    <a16:creationId xmlns:a16="http://schemas.microsoft.com/office/drawing/2014/main" id="{7A5C1E43-DF54-3C44-AC96-77EBAF2B3313}"/>
                  </a:ext>
                </a:extLst>
              </p:cNvPr>
              <p:cNvSpPr/>
              <p:nvPr/>
            </p:nvSpPr>
            <p:spPr>
              <a:xfrm>
                <a:off x="4325112" y="4001294"/>
                <a:ext cx="3672841" cy="4064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Adaptor</a:t>
                </a:r>
                <a:endParaRPr kumimoji="1" lang="ja-JP" altLang="en-US" sz="1400" b="1">
                  <a:solidFill>
                    <a:schemeClr val="bg1"/>
                  </a:solidFill>
                  <a:latin typeface="Courier" pitchFamily="2" charset="0"/>
                </a:endParaRPr>
              </a:p>
            </p:txBody>
          </p:sp>
          <p:sp>
            <p:nvSpPr>
              <p:cNvPr id="7" name="正方形/長方形 6">
                <a:extLst>
                  <a:ext uri="{FF2B5EF4-FFF2-40B4-BE49-F238E27FC236}">
                    <a16:creationId xmlns:a16="http://schemas.microsoft.com/office/drawing/2014/main" id="{4F1DF43B-5774-4D42-BC62-C11EFA3E6E79}"/>
                  </a:ext>
                </a:extLst>
              </p:cNvPr>
              <p:cNvSpPr/>
              <p:nvPr/>
            </p:nvSpPr>
            <p:spPr>
              <a:xfrm>
                <a:off x="4325112" y="4407694"/>
                <a:ext cx="3672841" cy="10158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n>
                    <a:solidFill>
                      <a:sysClr val="windowText" lastClr="000000"/>
                    </a:solidFill>
                  </a:ln>
                  <a:latin typeface="Courier" pitchFamily="2" charset="0"/>
                </a:endParaRPr>
              </a:p>
            </p:txBody>
          </p:sp>
          <p:sp>
            <p:nvSpPr>
              <p:cNvPr id="8" name="正方形/長方形 7">
                <a:extLst>
                  <a:ext uri="{FF2B5EF4-FFF2-40B4-BE49-F238E27FC236}">
                    <a16:creationId xmlns:a16="http://schemas.microsoft.com/office/drawing/2014/main" id="{1474FD03-0B98-284B-A3CE-A6D550E44D5D}"/>
                  </a:ext>
                </a:extLst>
              </p:cNvPr>
              <p:cNvSpPr/>
              <p:nvPr/>
            </p:nvSpPr>
            <p:spPr>
              <a:xfrm>
                <a:off x="4325112" y="4509295"/>
                <a:ext cx="3672841" cy="105590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latin typeface="Courier" pitchFamily="2" charset="0"/>
                  </a:rPr>
                  <a:t>+ </a:t>
                </a:r>
                <a:r>
                  <a:rPr kumimoji="1" lang="en-US" altLang="ja-JP" sz="1400" dirty="0" err="1">
                    <a:solidFill>
                      <a:sysClr val="windowText" lastClr="000000"/>
                    </a:solidFill>
                    <a:latin typeface="Courier" pitchFamily="2" charset="0"/>
                  </a:rPr>
                  <a:t>setPipeline</a:t>
                </a:r>
                <a:r>
                  <a:rPr kumimoji="1" lang="en-US" altLang="ja-JP" sz="1400" dirty="0">
                    <a:solidFill>
                      <a:sysClr val="windowText" lastClr="000000"/>
                    </a:solidFill>
                    <a:latin typeface="Courier" pitchFamily="2" charset="0"/>
                  </a:rPr>
                  <a:t>(Pipeline) : void</a:t>
                </a:r>
              </a:p>
              <a:p>
                <a:r>
                  <a:rPr kumimoji="1" lang="en-US" altLang="ja-JP" sz="1400" dirty="0">
                    <a:solidFill>
                      <a:sysClr val="windowText" lastClr="000000"/>
                    </a:solidFill>
                    <a:latin typeface="Courier" pitchFamily="2" charset="0"/>
                  </a:rPr>
                  <a:t>+ </a:t>
                </a:r>
                <a:r>
                  <a:rPr kumimoji="1" lang="en-US" altLang="ja-JP" sz="1400" dirty="0" err="1">
                    <a:solidFill>
                      <a:sysClr val="windowText" lastClr="000000"/>
                    </a:solidFill>
                    <a:latin typeface="Courier" pitchFamily="2" charset="0"/>
                  </a:rPr>
                  <a:t>setViewpoint</a:t>
                </a:r>
                <a:r>
                  <a:rPr kumimoji="1" lang="en-US" altLang="ja-JP" sz="1400" dirty="0">
                    <a:solidFill>
                      <a:sysClr val="windowText" lastClr="000000"/>
                    </a:solidFill>
                    <a:latin typeface="Courier" pitchFamily="2" charset="0"/>
                  </a:rPr>
                  <a:t>(Viewpoint) : void</a:t>
                </a:r>
              </a:p>
              <a:p>
                <a:r>
                  <a:rPr kumimoji="1" lang="en-US" altLang="ja-JP" sz="1400" dirty="0">
                    <a:solidFill>
                      <a:sysClr val="windowText" lastClr="000000"/>
                    </a:solidFill>
                    <a:latin typeface="Courier" pitchFamily="2" charset="0"/>
                  </a:rPr>
                  <a:t>+ put(Object) : void</a:t>
                </a:r>
              </a:p>
              <a:p>
                <a:r>
                  <a:rPr kumimoji="1" lang="en-US" altLang="ja-JP" sz="1400" dirty="0">
                    <a:solidFill>
                      <a:sysClr val="windowText" lastClr="000000"/>
                    </a:solidFill>
                    <a:latin typeface="Courier" pitchFamily="2" charset="0"/>
                  </a:rPr>
                  <a:t>+ exec(Time) : void</a:t>
                </a:r>
                <a:endParaRPr kumimoji="1" lang="ja-JP" altLang="en-US" sz="1400">
                  <a:solidFill>
                    <a:sysClr val="windowText" lastClr="000000"/>
                  </a:solidFill>
                  <a:latin typeface="Courier" pitchFamily="2" charset="0"/>
                </a:endParaRPr>
              </a:p>
            </p:txBody>
          </p:sp>
        </p:grpSp>
        <p:grpSp>
          <p:nvGrpSpPr>
            <p:cNvPr id="21" name="グループ化 20">
              <a:extLst>
                <a:ext uri="{FF2B5EF4-FFF2-40B4-BE49-F238E27FC236}">
                  <a16:creationId xmlns:a16="http://schemas.microsoft.com/office/drawing/2014/main" id="{0A688B83-C3E1-5A4A-A4F7-C84D57472292}"/>
                </a:ext>
              </a:extLst>
            </p:cNvPr>
            <p:cNvGrpSpPr/>
            <p:nvPr/>
          </p:nvGrpSpPr>
          <p:grpSpPr>
            <a:xfrm>
              <a:off x="5577840" y="5131197"/>
              <a:ext cx="2645664" cy="1282700"/>
              <a:chOff x="8482584" y="4001294"/>
              <a:chExt cx="2645664" cy="1282700"/>
            </a:xfrm>
          </p:grpSpPr>
          <p:sp>
            <p:nvSpPr>
              <p:cNvPr id="9" name="正方形/長方形 8">
                <a:extLst>
                  <a:ext uri="{FF2B5EF4-FFF2-40B4-BE49-F238E27FC236}">
                    <a16:creationId xmlns:a16="http://schemas.microsoft.com/office/drawing/2014/main" id="{AC689E8D-563A-5540-AE92-B8256B303F07}"/>
                  </a:ext>
                </a:extLst>
              </p:cNvPr>
              <p:cNvSpPr/>
              <p:nvPr/>
            </p:nvSpPr>
            <p:spPr>
              <a:xfrm>
                <a:off x="8482584" y="4001294"/>
                <a:ext cx="2645664" cy="4064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Viewpoint</a:t>
                </a:r>
                <a:endParaRPr kumimoji="1" lang="ja-JP" altLang="en-US" sz="1400" b="1">
                  <a:solidFill>
                    <a:schemeClr val="bg1"/>
                  </a:solidFill>
                  <a:latin typeface="Courier" pitchFamily="2" charset="0"/>
                </a:endParaRPr>
              </a:p>
            </p:txBody>
          </p:sp>
          <p:sp>
            <p:nvSpPr>
              <p:cNvPr id="10" name="正方形/長方形 9">
                <a:extLst>
                  <a:ext uri="{FF2B5EF4-FFF2-40B4-BE49-F238E27FC236}">
                    <a16:creationId xmlns:a16="http://schemas.microsoft.com/office/drawing/2014/main" id="{F4B1DC5F-F537-3C46-AED1-FCC332276CA8}"/>
                  </a:ext>
                </a:extLst>
              </p:cNvPr>
              <p:cNvSpPr/>
              <p:nvPr/>
            </p:nvSpPr>
            <p:spPr>
              <a:xfrm>
                <a:off x="8482584" y="4407694"/>
                <a:ext cx="2645664" cy="10158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n>
                    <a:solidFill>
                      <a:sysClr val="windowText" lastClr="000000"/>
                    </a:solidFill>
                  </a:ln>
                  <a:latin typeface="Courier" pitchFamily="2" charset="0"/>
                </a:endParaRPr>
              </a:p>
            </p:txBody>
          </p:sp>
          <p:sp>
            <p:nvSpPr>
              <p:cNvPr id="11" name="正方形/長方形 10">
                <a:extLst>
                  <a:ext uri="{FF2B5EF4-FFF2-40B4-BE49-F238E27FC236}">
                    <a16:creationId xmlns:a16="http://schemas.microsoft.com/office/drawing/2014/main" id="{63DDECFE-5653-5C44-A563-57D51A96166E}"/>
                  </a:ext>
                </a:extLst>
              </p:cNvPr>
              <p:cNvSpPr/>
              <p:nvPr/>
            </p:nvSpPr>
            <p:spPr>
              <a:xfrm>
                <a:off x="8482584" y="4509294"/>
                <a:ext cx="2645664" cy="7747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latin typeface="Courier" pitchFamily="2" charset="0"/>
                  </a:rPr>
                  <a:t>+ set(Location) : void</a:t>
                </a:r>
              </a:p>
              <a:p>
                <a:r>
                  <a:rPr kumimoji="1" lang="en-US" altLang="ja-JP" sz="1400" dirty="0">
                    <a:solidFill>
                      <a:sysClr val="windowText" lastClr="000000"/>
                    </a:solidFill>
                    <a:latin typeface="Courier" pitchFamily="2" charset="0"/>
                  </a:rPr>
                  <a:t>+ add(Location) : void</a:t>
                </a:r>
              </a:p>
              <a:p>
                <a:r>
                  <a:rPr kumimoji="1" lang="en-US" altLang="ja-JP" sz="1400" dirty="0">
                    <a:solidFill>
                      <a:sysClr val="windowText" lastClr="000000"/>
                    </a:solidFill>
                    <a:latin typeface="Courier" pitchFamily="2" charset="0"/>
                  </a:rPr>
                  <a:t>+ clear() : void</a:t>
                </a:r>
              </a:p>
            </p:txBody>
          </p:sp>
        </p:grpSp>
        <p:grpSp>
          <p:nvGrpSpPr>
            <p:cNvPr id="12" name="グループ化 11">
              <a:extLst>
                <a:ext uri="{FF2B5EF4-FFF2-40B4-BE49-F238E27FC236}">
                  <a16:creationId xmlns:a16="http://schemas.microsoft.com/office/drawing/2014/main" id="{C4E6FB97-EC19-BA4B-B8FE-98DC9E55D527}"/>
                </a:ext>
              </a:extLst>
            </p:cNvPr>
            <p:cNvGrpSpPr/>
            <p:nvPr/>
          </p:nvGrpSpPr>
          <p:grpSpPr>
            <a:xfrm>
              <a:off x="8223504" y="5251054"/>
              <a:ext cx="460248" cy="146050"/>
              <a:chOff x="4523232" y="1438275"/>
              <a:chExt cx="460248" cy="146050"/>
            </a:xfrm>
          </p:grpSpPr>
          <p:sp>
            <p:nvSpPr>
              <p:cNvPr id="13" name="ひし形 12">
                <a:extLst>
                  <a:ext uri="{FF2B5EF4-FFF2-40B4-BE49-F238E27FC236}">
                    <a16:creationId xmlns:a16="http://schemas.microsoft.com/office/drawing/2014/main" id="{7C8151E9-31F5-2B49-81BB-FC02D14AB5E7}"/>
                  </a:ext>
                </a:extLst>
              </p:cNvPr>
              <p:cNvSpPr/>
              <p:nvPr/>
            </p:nvSpPr>
            <p:spPr>
              <a:xfrm>
                <a:off x="4523232" y="1438275"/>
                <a:ext cx="177800" cy="14605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Courier" pitchFamily="2" charset="0"/>
                </a:endParaRPr>
              </a:p>
            </p:txBody>
          </p:sp>
          <p:cxnSp>
            <p:nvCxnSpPr>
              <p:cNvPr id="14" name="直線コネクタ 13">
                <a:extLst>
                  <a:ext uri="{FF2B5EF4-FFF2-40B4-BE49-F238E27FC236}">
                    <a16:creationId xmlns:a16="http://schemas.microsoft.com/office/drawing/2014/main" id="{CD3593BF-8BAB-F445-83A8-E7642A4742E8}"/>
                  </a:ext>
                </a:extLst>
              </p:cNvPr>
              <p:cNvCxnSpPr>
                <a:cxnSpLocks/>
                <a:stCxn id="13" idx="3"/>
              </p:cNvCxnSpPr>
              <p:nvPr/>
            </p:nvCxnSpPr>
            <p:spPr>
              <a:xfrm>
                <a:off x="4701032" y="1511300"/>
                <a:ext cx="2824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FB7D551E-E4F3-8F40-AAED-5471B0A31E93}"/>
                </a:ext>
              </a:extLst>
            </p:cNvPr>
            <p:cNvGrpSpPr/>
            <p:nvPr/>
          </p:nvGrpSpPr>
          <p:grpSpPr>
            <a:xfrm>
              <a:off x="8683752" y="5131197"/>
              <a:ext cx="2645664" cy="1282700"/>
              <a:chOff x="8482584" y="5428457"/>
              <a:chExt cx="2645664" cy="1282700"/>
            </a:xfrm>
          </p:grpSpPr>
          <p:sp>
            <p:nvSpPr>
              <p:cNvPr id="17" name="正方形/長方形 16">
                <a:extLst>
                  <a:ext uri="{FF2B5EF4-FFF2-40B4-BE49-F238E27FC236}">
                    <a16:creationId xmlns:a16="http://schemas.microsoft.com/office/drawing/2014/main" id="{274FE3E9-F608-8345-954F-85F53E70194D}"/>
                  </a:ext>
                </a:extLst>
              </p:cNvPr>
              <p:cNvSpPr/>
              <p:nvPr/>
            </p:nvSpPr>
            <p:spPr>
              <a:xfrm>
                <a:off x="8482584" y="5428457"/>
                <a:ext cx="2645664" cy="4064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Location</a:t>
                </a:r>
                <a:endParaRPr kumimoji="1" lang="ja-JP" altLang="en-US" sz="1400" b="1">
                  <a:solidFill>
                    <a:schemeClr val="bg1"/>
                  </a:solidFill>
                  <a:latin typeface="Courier" pitchFamily="2" charset="0"/>
                </a:endParaRPr>
              </a:p>
            </p:txBody>
          </p:sp>
          <p:sp>
            <p:nvSpPr>
              <p:cNvPr id="18" name="正方形/長方形 17">
                <a:extLst>
                  <a:ext uri="{FF2B5EF4-FFF2-40B4-BE49-F238E27FC236}">
                    <a16:creationId xmlns:a16="http://schemas.microsoft.com/office/drawing/2014/main" id="{0684008F-1E7C-7F45-B057-5036B77B0A9D}"/>
                  </a:ext>
                </a:extLst>
              </p:cNvPr>
              <p:cNvSpPr/>
              <p:nvPr/>
            </p:nvSpPr>
            <p:spPr>
              <a:xfrm>
                <a:off x="8482584" y="5834857"/>
                <a:ext cx="2645664" cy="10158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n>
                    <a:solidFill>
                      <a:sysClr val="windowText" lastClr="000000"/>
                    </a:solidFill>
                  </a:ln>
                  <a:latin typeface="Courier" pitchFamily="2" charset="0"/>
                </a:endParaRPr>
              </a:p>
            </p:txBody>
          </p:sp>
          <p:sp>
            <p:nvSpPr>
              <p:cNvPr id="19" name="正方形/長方形 18">
                <a:extLst>
                  <a:ext uri="{FF2B5EF4-FFF2-40B4-BE49-F238E27FC236}">
                    <a16:creationId xmlns:a16="http://schemas.microsoft.com/office/drawing/2014/main" id="{27B3FA2C-BDF9-C043-9A87-F162323BB650}"/>
                  </a:ext>
                </a:extLst>
              </p:cNvPr>
              <p:cNvSpPr/>
              <p:nvPr/>
            </p:nvSpPr>
            <p:spPr>
              <a:xfrm>
                <a:off x="8482584" y="5936457"/>
                <a:ext cx="2645664" cy="77470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latin typeface="Courier" pitchFamily="2" charset="0"/>
                  </a:rPr>
                  <a:t>- direction : Direction</a:t>
                </a:r>
              </a:p>
              <a:p>
                <a:r>
                  <a:rPr kumimoji="1" lang="en-US" altLang="ja-JP" sz="1400" dirty="0">
                    <a:solidFill>
                      <a:sysClr val="windowText" lastClr="000000"/>
                    </a:solidFill>
                    <a:latin typeface="Courier" pitchFamily="2" charset="0"/>
                  </a:rPr>
                  <a:t>- position : Vec3</a:t>
                </a:r>
              </a:p>
              <a:p>
                <a:r>
                  <a:rPr kumimoji="1" lang="en-US" altLang="ja-JP" sz="1400" dirty="0">
                    <a:solidFill>
                      <a:sysClr val="windowText" lastClr="000000"/>
                    </a:solidFill>
                    <a:latin typeface="Courier" pitchFamily="2" charset="0"/>
                  </a:rPr>
                  <a:t>- </a:t>
                </a:r>
                <a:r>
                  <a:rPr kumimoji="1" lang="en-US" altLang="ja-JP" sz="1400" dirty="0" err="1">
                    <a:solidFill>
                      <a:sysClr val="windowText" lastClr="000000"/>
                    </a:solidFill>
                    <a:latin typeface="Courier" pitchFamily="2" charset="0"/>
                  </a:rPr>
                  <a:t>look_at</a:t>
                </a:r>
                <a:r>
                  <a:rPr kumimoji="1" lang="en-US" altLang="ja-JP" sz="1400" dirty="0">
                    <a:solidFill>
                      <a:sysClr val="windowText" lastClr="000000"/>
                    </a:solidFill>
                    <a:latin typeface="Courier" pitchFamily="2" charset="0"/>
                  </a:rPr>
                  <a:t> : Vec3</a:t>
                </a:r>
              </a:p>
            </p:txBody>
          </p:sp>
        </p:grpSp>
        <p:grpSp>
          <p:nvGrpSpPr>
            <p:cNvPr id="24" name="グループ化 23">
              <a:extLst>
                <a:ext uri="{FF2B5EF4-FFF2-40B4-BE49-F238E27FC236}">
                  <a16:creationId xmlns:a16="http://schemas.microsoft.com/office/drawing/2014/main" id="{9540683F-4408-D945-91C8-B02C2EF30F69}"/>
                </a:ext>
              </a:extLst>
            </p:cNvPr>
            <p:cNvGrpSpPr/>
            <p:nvPr/>
          </p:nvGrpSpPr>
          <p:grpSpPr>
            <a:xfrm>
              <a:off x="5117592" y="5247284"/>
              <a:ext cx="460248" cy="146050"/>
              <a:chOff x="4523232" y="1438275"/>
              <a:chExt cx="460248" cy="146050"/>
            </a:xfrm>
          </p:grpSpPr>
          <p:sp>
            <p:nvSpPr>
              <p:cNvPr id="25" name="ひし形 24">
                <a:extLst>
                  <a:ext uri="{FF2B5EF4-FFF2-40B4-BE49-F238E27FC236}">
                    <a16:creationId xmlns:a16="http://schemas.microsoft.com/office/drawing/2014/main" id="{16F7752E-70B4-FC40-96CE-B076F1847774}"/>
                  </a:ext>
                </a:extLst>
              </p:cNvPr>
              <p:cNvSpPr/>
              <p:nvPr/>
            </p:nvSpPr>
            <p:spPr>
              <a:xfrm>
                <a:off x="4523232" y="1438275"/>
                <a:ext cx="177800" cy="14605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Courier" pitchFamily="2" charset="0"/>
                </a:endParaRPr>
              </a:p>
            </p:txBody>
          </p:sp>
          <p:cxnSp>
            <p:nvCxnSpPr>
              <p:cNvPr id="26" name="直線コネクタ 25">
                <a:extLst>
                  <a:ext uri="{FF2B5EF4-FFF2-40B4-BE49-F238E27FC236}">
                    <a16:creationId xmlns:a16="http://schemas.microsoft.com/office/drawing/2014/main" id="{990889CD-BC07-F146-A5E1-7E6440A8236A}"/>
                  </a:ext>
                </a:extLst>
              </p:cNvPr>
              <p:cNvCxnSpPr>
                <a:cxnSpLocks/>
                <a:stCxn id="25" idx="3"/>
              </p:cNvCxnSpPr>
              <p:nvPr/>
            </p:nvCxnSpPr>
            <p:spPr>
              <a:xfrm>
                <a:off x="4701032" y="1511300"/>
                <a:ext cx="2824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 name="グループ化 33">
            <a:extLst>
              <a:ext uri="{FF2B5EF4-FFF2-40B4-BE49-F238E27FC236}">
                <a16:creationId xmlns:a16="http://schemas.microsoft.com/office/drawing/2014/main" id="{4D30AD0B-7033-E149-BD20-5747920DECA1}"/>
              </a:ext>
            </a:extLst>
          </p:cNvPr>
          <p:cNvGrpSpPr/>
          <p:nvPr/>
        </p:nvGrpSpPr>
        <p:grpSpPr>
          <a:xfrm>
            <a:off x="7795514" y="2097088"/>
            <a:ext cx="3672842" cy="2229284"/>
            <a:chOff x="7804658" y="1883570"/>
            <a:chExt cx="3672842" cy="2229284"/>
          </a:xfrm>
        </p:grpSpPr>
        <p:grpSp>
          <p:nvGrpSpPr>
            <p:cNvPr id="15" name="グループ化 14">
              <a:extLst>
                <a:ext uri="{FF2B5EF4-FFF2-40B4-BE49-F238E27FC236}">
                  <a16:creationId xmlns:a16="http://schemas.microsoft.com/office/drawing/2014/main" id="{C37EECC2-6A4D-8042-B265-4831A5246D7D}"/>
                </a:ext>
              </a:extLst>
            </p:cNvPr>
            <p:cNvGrpSpPr/>
            <p:nvPr/>
          </p:nvGrpSpPr>
          <p:grpSpPr>
            <a:xfrm>
              <a:off x="7804658" y="1883570"/>
              <a:ext cx="3672842" cy="1857046"/>
              <a:chOff x="7804658" y="2038967"/>
              <a:chExt cx="3672842" cy="1857046"/>
            </a:xfrm>
          </p:grpSpPr>
          <p:sp>
            <p:nvSpPr>
              <p:cNvPr id="23" name="正方形/長方形 22">
                <a:extLst>
                  <a:ext uri="{FF2B5EF4-FFF2-40B4-BE49-F238E27FC236}">
                    <a16:creationId xmlns:a16="http://schemas.microsoft.com/office/drawing/2014/main" id="{B9F092B6-7EC1-6D41-9F8F-E9E841213293}"/>
                  </a:ext>
                </a:extLst>
              </p:cNvPr>
              <p:cNvSpPr/>
              <p:nvPr/>
            </p:nvSpPr>
            <p:spPr>
              <a:xfrm>
                <a:off x="7804659" y="2038967"/>
                <a:ext cx="3672841" cy="40640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Courier" pitchFamily="2" charset="0"/>
                  </a:rPr>
                  <a:t>In-situ</a:t>
                </a:r>
                <a:r>
                  <a:rPr kumimoji="1" lang="ja-JP" altLang="en-US" sz="1400" b="1">
                    <a:solidFill>
                      <a:schemeClr val="bg1"/>
                    </a:solidFill>
                    <a:latin typeface="Courier" pitchFamily="2" charset="0"/>
                  </a:rPr>
                  <a:t>可視化フレームワーク</a:t>
                </a:r>
              </a:p>
            </p:txBody>
          </p:sp>
          <p:sp>
            <p:nvSpPr>
              <p:cNvPr id="28" name="正方形/長方形 27">
                <a:extLst>
                  <a:ext uri="{FF2B5EF4-FFF2-40B4-BE49-F238E27FC236}">
                    <a16:creationId xmlns:a16="http://schemas.microsoft.com/office/drawing/2014/main" id="{B40D64FD-B9A1-2141-B04F-2203E810F33E}"/>
                  </a:ext>
                </a:extLst>
              </p:cNvPr>
              <p:cNvSpPr/>
              <p:nvPr/>
            </p:nvSpPr>
            <p:spPr>
              <a:xfrm>
                <a:off x="7804659" y="2428857"/>
                <a:ext cx="3672841" cy="6731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solidFill>
                    <a:schemeClr val="bg1"/>
                  </a:solidFill>
                  <a:latin typeface="Courier" pitchFamily="2" charset="0"/>
                </a:endParaRPr>
              </a:p>
            </p:txBody>
          </p:sp>
          <p:grpSp>
            <p:nvGrpSpPr>
              <p:cNvPr id="5" name="グループ化 4">
                <a:extLst>
                  <a:ext uri="{FF2B5EF4-FFF2-40B4-BE49-F238E27FC236}">
                    <a16:creationId xmlns:a16="http://schemas.microsoft.com/office/drawing/2014/main" id="{D2E7B9FE-81F4-1246-A6EF-D0FAEB842931}"/>
                  </a:ext>
                </a:extLst>
              </p:cNvPr>
              <p:cNvGrpSpPr/>
              <p:nvPr/>
            </p:nvGrpSpPr>
            <p:grpSpPr>
              <a:xfrm>
                <a:off x="7952741" y="2631452"/>
                <a:ext cx="3376675" cy="292597"/>
                <a:chOff x="7846566" y="2751992"/>
                <a:chExt cx="3376675" cy="292597"/>
              </a:xfrm>
            </p:grpSpPr>
            <p:sp>
              <p:nvSpPr>
                <p:cNvPr id="29" name="正方形/長方形 28">
                  <a:extLst>
                    <a:ext uri="{FF2B5EF4-FFF2-40B4-BE49-F238E27FC236}">
                      <a16:creationId xmlns:a16="http://schemas.microsoft.com/office/drawing/2014/main" id="{5F261C74-656C-014F-AAA1-F0FD5D8C6E48}"/>
                    </a:ext>
                  </a:extLst>
                </p:cNvPr>
                <p:cNvSpPr/>
                <p:nvPr/>
              </p:nvSpPr>
              <p:spPr>
                <a:xfrm>
                  <a:off x="7846566" y="2755286"/>
                  <a:ext cx="1219709" cy="28600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latin typeface="Courier" pitchFamily="2" charset="0"/>
                    </a:rPr>
                    <a:t>Adaptor</a:t>
                  </a:r>
                  <a:endParaRPr kumimoji="1" lang="ja-JP" altLang="en-US" sz="1200" b="1">
                    <a:solidFill>
                      <a:schemeClr val="bg1"/>
                    </a:solidFill>
                    <a:latin typeface="Courier" pitchFamily="2" charset="0"/>
                  </a:endParaRPr>
                </a:p>
              </p:txBody>
            </p:sp>
            <p:sp>
              <p:nvSpPr>
                <p:cNvPr id="30" name="正方形/長方形 29">
                  <a:extLst>
                    <a:ext uri="{FF2B5EF4-FFF2-40B4-BE49-F238E27FC236}">
                      <a16:creationId xmlns:a16="http://schemas.microsoft.com/office/drawing/2014/main" id="{A6B0504B-AE8B-1246-8768-BAF130BB0C8A}"/>
                    </a:ext>
                  </a:extLst>
                </p:cNvPr>
                <p:cNvSpPr/>
                <p:nvPr/>
              </p:nvSpPr>
              <p:spPr>
                <a:xfrm>
                  <a:off x="9108438" y="2751992"/>
                  <a:ext cx="1036320" cy="2925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latin typeface="Courier" pitchFamily="2" charset="0"/>
                    </a:rPr>
                    <a:t>Viewpoint</a:t>
                  </a:r>
                  <a:endParaRPr kumimoji="1" lang="ja-JP" altLang="en-US" sz="1200" b="1">
                    <a:solidFill>
                      <a:schemeClr val="bg1"/>
                    </a:solidFill>
                    <a:latin typeface="Courier" pitchFamily="2" charset="0"/>
                  </a:endParaRPr>
                </a:p>
              </p:txBody>
            </p:sp>
            <p:sp>
              <p:nvSpPr>
                <p:cNvPr id="31" name="正方形/長方形 30">
                  <a:extLst>
                    <a:ext uri="{FF2B5EF4-FFF2-40B4-BE49-F238E27FC236}">
                      <a16:creationId xmlns:a16="http://schemas.microsoft.com/office/drawing/2014/main" id="{510A1199-BE5E-EC47-BE9E-3159279FAD7E}"/>
                    </a:ext>
                  </a:extLst>
                </p:cNvPr>
                <p:cNvSpPr/>
                <p:nvPr/>
              </p:nvSpPr>
              <p:spPr>
                <a:xfrm>
                  <a:off x="10186921" y="2751992"/>
                  <a:ext cx="1036320" cy="29259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latin typeface="Courier" pitchFamily="2" charset="0"/>
                    </a:rPr>
                    <a:t>Location</a:t>
                  </a:r>
                  <a:endParaRPr kumimoji="1" lang="ja-JP" altLang="en-US" sz="1200" b="1">
                    <a:solidFill>
                      <a:schemeClr val="bg1"/>
                    </a:solidFill>
                    <a:latin typeface="Courier" pitchFamily="2" charset="0"/>
                  </a:endParaRPr>
                </a:p>
              </p:txBody>
            </p:sp>
          </p:grpSp>
          <p:sp>
            <p:nvSpPr>
              <p:cNvPr id="32" name="正方形/長方形 31">
                <a:extLst>
                  <a:ext uri="{FF2B5EF4-FFF2-40B4-BE49-F238E27FC236}">
                    <a16:creationId xmlns:a16="http://schemas.microsoft.com/office/drawing/2014/main" id="{1390C795-7ABF-3948-A65F-6B241AEA603E}"/>
                  </a:ext>
                </a:extLst>
              </p:cNvPr>
              <p:cNvSpPr/>
              <p:nvPr/>
            </p:nvSpPr>
            <p:spPr>
              <a:xfrm>
                <a:off x="7804659" y="3101908"/>
                <a:ext cx="3672841" cy="39679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tx1"/>
                    </a:solidFill>
                    <a:latin typeface="Courier" pitchFamily="2" charset="0"/>
                  </a:rPr>
                  <a:t>可視化基盤</a:t>
                </a:r>
                <a:r>
                  <a:rPr kumimoji="1" lang="en-US" altLang="ja-JP" sz="1400" b="1" dirty="0">
                    <a:solidFill>
                      <a:schemeClr val="tx1"/>
                    </a:solidFill>
                    <a:latin typeface="Courier" pitchFamily="2" charset="0"/>
                  </a:rPr>
                  <a:t> KVS</a:t>
                </a:r>
                <a:r>
                  <a:rPr kumimoji="1" lang="en-US" altLang="ja-JP" sz="1400" b="1" baseline="30000" dirty="0">
                    <a:solidFill>
                      <a:schemeClr val="tx1"/>
                    </a:solidFill>
                    <a:latin typeface="Courier" pitchFamily="2" charset="0"/>
                  </a:rPr>
                  <a:t>*</a:t>
                </a:r>
                <a:endParaRPr kumimoji="1" lang="ja-JP" altLang="en-US" sz="1400" b="1" baseline="30000">
                  <a:solidFill>
                    <a:schemeClr val="tx1"/>
                  </a:solidFill>
                  <a:latin typeface="Courier" pitchFamily="2" charset="0"/>
                </a:endParaRPr>
              </a:p>
            </p:txBody>
          </p:sp>
          <p:sp>
            <p:nvSpPr>
              <p:cNvPr id="33" name="正方形/長方形 32">
                <a:extLst>
                  <a:ext uri="{FF2B5EF4-FFF2-40B4-BE49-F238E27FC236}">
                    <a16:creationId xmlns:a16="http://schemas.microsoft.com/office/drawing/2014/main" id="{73F3635D-F2D1-684F-8203-E396F9ABB568}"/>
                  </a:ext>
                </a:extLst>
              </p:cNvPr>
              <p:cNvSpPr/>
              <p:nvPr/>
            </p:nvSpPr>
            <p:spPr>
              <a:xfrm>
                <a:off x="7804658" y="3499216"/>
                <a:ext cx="3672841" cy="39679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tx1"/>
                    </a:solidFill>
                    <a:latin typeface="Courier" pitchFamily="2" charset="0"/>
                  </a:rPr>
                  <a:t>ラスタライザ</a:t>
                </a:r>
                <a:r>
                  <a:rPr kumimoji="1" lang="en-US" altLang="ja-JP" sz="1400" b="1" dirty="0">
                    <a:solidFill>
                      <a:schemeClr val="tx1"/>
                    </a:solidFill>
                    <a:latin typeface="Courier" pitchFamily="2" charset="0"/>
                  </a:rPr>
                  <a:t> OpenGL(</a:t>
                </a:r>
                <a:r>
                  <a:rPr kumimoji="1" lang="en-US" altLang="ja-JP" sz="1400" b="1" dirty="0" err="1">
                    <a:solidFill>
                      <a:schemeClr val="tx1"/>
                    </a:solidFill>
                    <a:latin typeface="Courier" pitchFamily="2" charset="0"/>
                  </a:rPr>
                  <a:t>OSMesa</a:t>
                </a:r>
                <a:r>
                  <a:rPr kumimoji="1" lang="en-US" altLang="ja-JP" sz="1400" b="1" dirty="0">
                    <a:solidFill>
                      <a:schemeClr val="tx1"/>
                    </a:solidFill>
                    <a:latin typeface="Courier" pitchFamily="2" charset="0"/>
                  </a:rPr>
                  <a:t>)</a:t>
                </a:r>
                <a:endParaRPr kumimoji="1" lang="ja-JP" altLang="en-US" sz="1400" b="1">
                  <a:solidFill>
                    <a:schemeClr val="tx1"/>
                  </a:solidFill>
                  <a:latin typeface="Courier" pitchFamily="2" charset="0"/>
                </a:endParaRPr>
              </a:p>
            </p:txBody>
          </p:sp>
        </p:grpSp>
        <p:sp>
          <p:nvSpPr>
            <p:cNvPr id="16" name="テキスト ボックス 15">
              <a:extLst>
                <a:ext uri="{FF2B5EF4-FFF2-40B4-BE49-F238E27FC236}">
                  <a16:creationId xmlns:a16="http://schemas.microsoft.com/office/drawing/2014/main" id="{EF69B2D6-8A4A-424C-81AA-FA20AC751FA0}"/>
                </a:ext>
              </a:extLst>
            </p:cNvPr>
            <p:cNvSpPr txBox="1"/>
            <p:nvPr/>
          </p:nvSpPr>
          <p:spPr>
            <a:xfrm>
              <a:off x="8830599" y="3805077"/>
              <a:ext cx="1620957" cy="307777"/>
            </a:xfrm>
            <a:prstGeom prst="rect">
              <a:avLst/>
            </a:prstGeom>
            <a:noFill/>
          </p:spPr>
          <p:txBody>
            <a:bodyPr wrap="none" rtlCol="0">
              <a:spAutoFit/>
            </a:bodyPr>
            <a:lstStyle/>
            <a:p>
              <a:r>
                <a:rPr kumimoji="1" lang="ja-JP" altLang="en-US" sz="1400" b="1"/>
                <a:t>ソフトウェア構成</a:t>
              </a:r>
            </a:p>
          </p:txBody>
        </p:sp>
      </p:grpSp>
      <p:sp>
        <p:nvSpPr>
          <p:cNvPr id="35" name="テキスト ボックス 34">
            <a:extLst>
              <a:ext uri="{FF2B5EF4-FFF2-40B4-BE49-F238E27FC236}">
                <a16:creationId xmlns:a16="http://schemas.microsoft.com/office/drawing/2014/main" id="{6F192D05-996F-1749-884F-97772D926C35}"/>
              </a:ext>
            </a:extLst>
          </p:cNvPr>
          <p:cNvSpPr txBox="1"/>
          <p:nvPr/>
        </p:nvSpPr>
        <p:spPr>
          <a:xfrm>
            <a:off x="0" y="6604918"/>
            <a:ext cx="10288394" cy="253916"/>
          </a:xfrm>
          <a:prstGeom prst="rect">
            <a:avLst/>
          </a:prstGeom>
          <a:noFill/>
        </p:spPr>
        <p:txBody>
          <a:bodyPr wrap="none" rtlCol="0">
            <a:spAutoFit/>
          </a:bodyPr>
          <a:lstStyle/>
          <a:p>
            <a:r>
              <a:rPr lang="en-US" altLang="ja-JP" sz="1050" dirty="0"/>
              <a:t>* </a:t>
            </a:r>
            <a:r>
              <a:rPr lang="en-US" altLang="ja-JP" sz="1050" dirty="0" err="1"/>
              <a:t>N.Sakamoto</a:t>
            </a:r>
            <a:r>
              <a:rPr lang="en-US" altLang="ja-JP" sz="1050" dirty="0"/>
              <a:t> and </a:t>
            </a:r>
            <a:r>
              <a:rPr lang="en-US" altLang="ja-JP" sz="1050" dirty="0" err="1"/>
              <a:t>K.Koyamada</a:t>
            </a:r>
            <a:r>
              <a:rPr lang="en-US" altLang="ja-JP" sz="1050" dirty="0"/>
              <a:t>. KVS: A simple and effective framework for scientific visualization. Journal of Advanced Simulation in Science and Engineering, Vol.2, No.1, pp.76-95, 2015.</a:t>
            </a:r>
            <a:r>
              <a:rPr lang="ja-JP" altLang="ja-JP" sz="1050"/>
              <a:t> </a:t>
            </a:r>
            <a:endParaRPr kumimoji="1" lang="ja-JP" altLang="en-US" sz="1050"/>
          </a:p>
        </p:txBody>
      </p:sp>
    </p:spTree>
    <p:extLst>
      <p:ext uri="{BB962C8B-B14F-4D97-AF65-F5344CB8AC3E}">
        <p14:creationId xmlns:p14="http://schemas.microsoft.com/office/powerpoint/2010/main" val="783498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A3563A8-3B31-8A48-95ED-814EDE1F7A8F}"/>
              </a:ext>
            </a:extLst>
          </p:cNvPr>
          <p:cNvSpPr/>
          <p:nvPr/>
        </p:nvSpPr>
        <p:spPr>
          <a:xfrm>
            <a:off x="1583206" y="5225128"/>
            <a:ext cx="4509746" cy="10867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E554141-1456-0D4B-AF2C-839807E747DF}"/>
              </a:ext>
            </a:extLst>
          </p:cNvPr>
          <p:cNvSpPr/>
          <p:nvPr/>
        </p:nvSpPr>
        <p:spPr>
          <a:xfrm>
            <a:off x="1583206" y="4733544"/>
            <a:ext cx="4509746" cy="1554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08A78745-E171-0A40-9C60-09DDC0DF6D52}"/>
              </a:ext>
            </a:extLst>
          </p:cNvPr>
          <p:cNvSpPr/>
          <p:nvPr/>
        </p:nvSpPr>
        <p:spPr>
          <a:xfrm>
            <a:off x="1586254" y="4581144"/>
            <a:ext cx="4506698" cy="152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39DB86E-6FD8-2543-B1CC-2227E65FCCFF}"/>
              </a:ext>
            </a:extLst>
          </p:cNvPr>
          <p:cNvSpPr>
            <a:spLocks noGrp="1"/>
          </p:cNvSpPr>
          <p:nvPr>
            <p:ph type="title"/>
          </p:nvPr>
        </p:nvSpPr>
        <p:spPr/>
        <p:txBody>
          <a:bodyPr/>
          <a:lstStyle/>
          <a:p>
            <a:r>
              <a:rPr lang="ja-JP" altLang="en-US"/>
              <a:t>参考）実装例</a:t>
            </a:r>
            <a:endParaRPr kumimoji="1" lang="ja-JP" altLang="en-US"/>
          </a:p>
        </p:txBody>
      </p:sp>
      <p:sp>
        <p:nvSpPr>
          <p:cNvPr id="3" name="コンテンツ プレースホルダー 2">
            <a:extLst>
              <a:ext uri="{FF2B5EF4-FFF2-40B4-BE49-F238E27FC236}">
                <a16:creationId xmlns:a16="http://schemas.microsoft.com/office/drawing/2014/main" id="{67ED6969-F628-3541-846E-38B58B15BE18}"/>
              </a:ext>
            </a:extLst>
          </p:cNvPr>
          <p:cNvSpPr>
            <a:spLocks noGrp="1"/>
          </p:cNvSpPr>
          <p:nvPr>
            <p:ph idx="1"/>
          </p:nvPr>
        </p:nvSpPr>
        <p:spPr/>
        <p:txBody>
          <a:bodyPr/>
          <a:lstStyle/>
          <a:p>
            <a:r>
              <a:rPr kumimoji="1" lang="ja-JP" altLang="en-US" b="1"/>
              <a:t>等値面可視化</a:t>
            </a:r>
            <a:endParaRPr kumimoji="1" lang="en-US" altLang="ja-JP" b="1" dirty="0"/>
          </a:p>
          <a:p>
            <a:pPr lvl="1"/>
            <a:r>
              <a:rPr kumimoji="1" lang="ja-JP" altLang="en-US"/>
              <a:t>単視点</a:t>
            </a:r>
          </a:p>
        </p:txBody>
      </p:sp>
      <p:sp>
        <p:nvSpPr>
          <p:cNvPr id="4" name="テキスト ボックス 3">
            <a:extLst>
              <a:ext uri="{FF2B5EF4-FFF2-40B4-BE49-F238E27FC236}">
                <a16:creationId xmlns:a16="http://schemas.microsoft.com/office/drawing/2014/main" id="{0768AAF1-344B-8441-92F6-019C35DD5013}"/>
              </a:ext>
            </a:extLst>
          </p:cNvPr>
          <p:cNvSpPr txBox="1"/>
          <p:nvPr/>
        </p:nvSpPr>
        <p:spPr>
          <a:xfrm>
            <a:off x="1586254" y="2856486"/>
            <a:ext cx="4509746" cy="3477875"/>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可視化パイプラインの設定</a:t>
            </a:r>
            <a:endParaRPr kumimoji="1" lang="en-US" altLang="ja-JP" sz="1100" b="1" dirty="0">
              <a:latin typeface="Courier" pitchFamily="2" charset="0"/>
            </a:endParaRPr>
          </a:p>
          <a:p>
            <a:r>
              <a:rPr kumimoji="1" lang="en-US" altLang="ja-JP" sz="1100" dirty="0">
                <a:latin typeface="Courier" pitchFamily="2" charset="0"/>
              </a:rPr>
              <a:t>auto pipeline = [](Screen&amp; screen, Object&amp; object )</a:t>
            </a:r>
          </a:p>
          <a:p>
            <a:r>
              <a:rPr kumimoji="1" lang="en-US" altLang="ja-JP" sz="1100" dirty="0">
                <a:latin typeface="Courier" pitchFamily="2" charset="0"/>
              </a:rPr>
              <a:t>{</a:t>
            </a:r>
          </a:p>
          <a:p>
            <a:r>
              <a:rPr kumimoji="1" lang="en-US" altLang="ja-JP" sz="1100" dirty="0">
                <a:latin typeface="Courier" pitchFamily="2" charset="0"/>
              </a:rPr>
              <a:t>    auto volume = </a:t>
            </a:r>
            <a:r>
              <a:rPr kumimoji="1" lang="en-US" altLang="ja-JP" sz="1100" dirty="0" err="1">
                <a:latin typeface="Courier" pitchFamily="2" charset="0"/>
              </a:rPr>
              <a:t>VolumeObject</a:t>
            </a:r>
            <a:r>
              <a:rPr kumimoji="1" lang="en-US" altLang="ja-JP" sz="1100" dirty="0">
                <a:latin typeface="Courier" pitchFamily="2" charset="0"/>
              </a:rPr>
              <a:t>::</a:t>
            </a:r>
            <a:r>
              <a:rPr kumimoji="1" lang="en-US" altLang="ja-JP" sz="1100" dirty="0" err="1">
                <a:latin typeface="Courier" pitchFamily="2" charset="0"/>
              </a:rPr>
              <a:t>DownCast</a:t>
            </a:r>
            <a:r>
              <a:rPr kumimoji="1" lang="en-US" altLang="ja-JP" sz="1100" dirty="0">
                <a:latin typeface="Courier" pitchFamily="2" charset="0"/>
              </a:rPr>
              <a:t>( object );</a:t>
            </a:r>
          </a:p>
          <a:p>
            <a:r>
              <a:rPr kumimoji="1" lang="en-US" altLang="ja-JP" sz="1100" dirty="0">
                <a:latin typeface="Courier" pitchFamily="2" charset="0"/>
              </a:rPr>
              <a:t>    auto polygon = </a:t>
            </a:r>
            <a:r>
              <a:rPr kumimoji="1" lang="en-US" altLang="ja-JP" sz="1100" dirty="0" err="1">
                <a:latin typeface="Courier" pitchFamily="2" charset="0"/>
              </a:rPr>
              <a:t>Isosurface</a:t>
            </a:r>
            <a:r>
              <a:rPr kumimoji="1" lang="en-US" altLang="ja-JP" sz="1100" dirty="0">
                <a:latin typeface="Courier" pitchFamily="2" charset="0"/>
              </a:rPr>
              <a:t>( volume );</a:t>
            </a:r>
          </a:p>
          <a:p>
            <a:r>
              <a:rPr kumimoji="1" lang="en-US" altLang="ja-JP" sz="1100" dirty="0">
                <a:latin typeface="Courier" pitchFamily="2" charset="0"/>
              </a:rPr>
              <a:t>    auto renderer = </a:t>
            </a:r>
            <a:r>
              <a:rPr kumimoji="1" lang="en-US" altLang="ja-JP" sz="1100" dirty="0" err="1">
                <a:latin typeface="Courier" pitchFamily="2" charset="0"/>
              </a:rPr>
              <a:t>PolygonRenderer</a:t>
            </a:r>
            <a:r>
              <a:rPr kumimoji="1" lang="en-US" altLang="ja-JP" sz="1100" dirty="0">
                <a:latin typeface="Courier" pitchFamily="2" charset="0"/>
              </a:rPr>
              <a:t>();</a:t>
            </a:r>
          </a:p>
          <a:p>
            <a:r>
              <a:rPr kumimoji="1" lang="en-US" altLang="ja-JP" sz="1100" dirty="0">
                <a:latin typeface="Courier" pitchFamily="2" charset="0"/>
              </a:rPr>
              <a:t>    </a:t>
            </a:r>
            <a:r>
              <a:rPr kumimoji="1" lang="en-US" altLang="ja-JP" sz="1100" dirty="0" err="1">
                <a:latin typeface="Courier" pitchFamily="2" charset="0"/>
              </a:rPr>
              <a:t>screen.add</a:t>
            </a:r>
            <a:r>
              <a:rPr kumimoji="1" lang="en-US" altLang="ja-JP" sz="1100" dirty="0">
                <a:latin typeface="Courier" pitchFamily="2" charset="0"/>
              </a:rPr>
              <a:t>( polygon, renderer );</a:t>
            </a:r>
          </a:p>
          <a:p>
            <a:r>
              <a:rPr kumimoji="1" lang="en-US" altLang="ja-JP" sz="1100" dirty="0">
                <a:latin typeface="Courier" pitchFamily="2" charset="0"/>
              </a:rPr>
              <a:t>}</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視点（単方向）の設定</a:t>
            </a:r>
            <a:endParaRPr kumimoji="1" lang="en-US" altLang="ja-JP" sz="1100" b="1" dirty="0">
              <a:latin typeface="Courier" pitchFamily="2" charset="0"/>
            </a:endParaRPr>
          </a:p>
          <a:p>
            <a:r>
              <a:rPr kumimoji="1" lang="en-US" altLang="ja-JP" sz="1100" dirty="0">
                <a:latin typeface="Courier" pitchFamily="2" charset="0"/>
              </a:rPr>
              <a:t>Location location( {0,0,12}, </a:t>
            </a:r>
            <a:r>
              <a:rPr kumimoji="1" lang="en-US" altLang="ja-JP" sz="1100" dirty="0" err="1">
                <a:latin typeface="Courier" pitchFamily="2" charset="0"/>
              </a:rPr>
              <a:t>UniDir</a:t>
            </a:r>
            <a:r>
              <a:rPr kumimoji="1" lang="en-US" altLang="ja-JP" sz="1100" dirty="0">
                <a:latin typeface="Courier" pitchFamily="2" charset="0"/>
              </a:rPr>
              <a:t> );</a:t>
            </a:r>
          </a:p>
          <a:p>
            <a:r>
              <a:rPr kumimoji="1" lang="en-US" altLang="ja-JP" sz="1100" dirty="0">
                <a:latin typeface="Courier" pitchFamily="2" charset="0"/>
              </a:rPr>
              <a:t>Viewport viewport( location );</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シミュレーションコードとの接続アダプタの設定</a:t>
            </a:r>
            <a:endParaRPr kumimoji="1" lang="en-US" altLang="ja-JP" sz="1100" b="1" dirty="0">
              <a:latin typeface="Courier" pitchFamily="2" charset="0"/>
            </a:endParaRPr>
          </a:p>
          <a:p>
            <a:r>
              <a:rPr kumimoji="1" lang="en-US" altLang="ja-JP" sz="1100" dirty="0">
                <a:latin typeface="Courier" pitchFamily="2" charset="0"/>
              </a:rPr>
              <a:t>Adaptor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p:txBody>
      </p:sp>
      <p:sp>
        <p:nvSpPr>
          <p:cNvPr id="5" name="テキスト ボックス 4">
            <a:extLst>
              <a:ext uri="{FF2B5EF4-FFF2-40B4-BE49-F238E27FC236}">
                <a16:creationId xmlns:a16="http://schemas.microsoft.com/office/drawing/2014/main" id="{B558D863-CC4F-F24A-82D3-66DA5795135F}"/>
              </a:ext>
            </a:extLst>
          </p:cNvPr>
          <p:cNvSpPr txBox="1"/>
          <p:nvPr/>
        </p:nvSpPr>
        <p:spPr>
          <a:xfrm>
            <a:off x="6698105" y="2856486"/>
            <a:ext cx="4509746" cy="2123658"/>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シミュレーションコードとの接続</a:t>
            </a:r>
            <a:endParaRPr kumimoji="1" lang="en-US" altLang="ja-JP" sz="1100" b="1" dirty="0">
              <a:latin typeface="Courier" pitchFamily="2" charset="0"/>
            </a:endParaRPr>
          </a:p>
          <a:p>
            <a:r>
              <a:rPr kumimoji="1" lang="en-US" altLang="ja-JP" sz="1100" b="1" dirty="0" err="1">
                <a:latin typeface="Courier" pitchFamily="2" charset="0"/>
              </a:rPr>
              <a:t>adaptor.initialize</a:t>
            </a:r>
            <a:r>
              <a:rPr kumimoji="1" lang="en-US" altLang="ja-JP" sz="1100" b="1" dirty="0">
                <a:latin typeface="Courier" pitchFamily="2" charset="0"/>
              </a:rPr>
              <a:t>();</a:t>
            </a:r>
          </a:p>
          <a:p>
            <a:r>
              <a:rPr kumimoji="1" lang="en-US" altLang="ja-JP" sz="1100" dirty="0">
                <a:latin typeface="Courier" pitchFamily="2" charset="0"/>
              </a:rPr>
              <a:t>while ( t &lt; T )</a:t>
            </a:r>
          </a:p>
          <a:p>
            <a:r>
              <a:rPr kumimoji="1" lang="en-US" altLang="ja-JP" sz="1100" dirty="0">
                <a:latin typeface="Courier" pitchFamily="2" charset="0"/>
              </a:rPr>
              <a:t>{</a:t>
            </a:r>
          </a:p>
          <a:p>
            <a:r>
              <a:rPr kumimoji="1" lang="en-US" altLang="ja-JP" sz="1100" dirty="0">
                <a:latin typeface="Courier" pitchFamily="2" charset="0"/>
              </a:rPr>
              <a:t>    auto data = Simulation( t );</a:t>
            </a:r>
          </a:p>
          <a:p>
            <a:r>
              <a:rPr kumimoji="1" lang="en-US" altLang="ja-JP" sz="1100" dirty="0">
                <a:latin typeface="Courier" pitchFamily="2" charset="0"/>
              </a:rPr>
              <a:t>    auto object = Conversion( data );</a:t>
            </a:r>
          </a:p>
          <a:p>
            <a:endParaRPr kumimoji="1" lang="en-US" altLang="ja-JP" sz="1100" dirty="0">
              <a:latin typeface="Courier" pitchFamily="2" charset="0"/>
            </a:endParaRPr>
          </a:p>
          <a:p>
            <a:r>
              <a:rPr kumimoji="1" lang="en-US" altLang="ja-JP" sz="1100" dirty="0">
                <a:latin typeface="Courier" pitchFamily="2" charset="0"/>
              </a:rPr>
              <a:t>    </a:t>
            </a:r>
            <a:r>
              <a:rPr kumimoji="1" lang="en-US" altLang="ja-JP" sz="1100" b="1" dirty="0" err="1">
                <a:latin typeface="Courier" pitchFamily="2" charset="0"/>
              </a:rPr>
              <a:t>adaptor.put</a:t>
            </a:r>
            <a:r>
              <a:rPr kumimoji="1" lang="en-US" altLang="ja-JP" sz="1100" b="1" dirty="0">
                <a:latin typeface="Courier" pitchFamily="2" charset="0"/>
              </a:rPr>
              <a:t>( object );</a:t>
            </a:r>
          </a:p>
          <a:p>
            <a:r>
              <a:rPr kumimoji="1" lang="en-US" altLang="ja-JP" sz="1100" dirty="0">
                <a:latin typeface="Courier" pitchFamily="2" charset="0"/>
              </a:rPr>
              <a:t>    </a:t>
            </a:r>
            <a:r>
              <a:rPr kumimoji="1" lang="en-US" altLang="ja-JP" sz="1100" b="1" dirty="0" err="1">
                <a:latin typeface="Courier" pitchFamily="2" charset="0"/>
              </a:rPr>
              <a:t>adaptor.exec</a:t>
            </a:r>
            <a:r>
              <a:rPr kumimoji="1" lang="en-US" altLang="ja-JP" sz="1100" b="1" dirty="0">
                <a:latin typeface="Courier" pitchFamily="2" charset="0"/>
              </a:rPr>
              <a:t>( t );</a:t>
            </a:r>
          </a:p>
          <a:p>
            <a:r>
              <a:rPr kumimoji="1" lang="en-US" altLang="ja-JP" sz="1100" dirty="0">
                <a:latin typeface="Courier" pitchFamily="2" charset="0"/>
              </a:rPr>
              <a:t>    ++t;</a:t>
            </a:r>
          </a:p>
          <a:p>
            <a:r>
              <a:rPr kumimoji="1" lang="en-US" altLang="ja-JP" sz="1100" dirty="0">
                <a:latin typeface="Courier" pitchFamily="2" charset="0"/>
              </a:rPr>
              <a:t>}</a:t>
            </a:r>
          </a:p>
          <a:p>
            <a:r>
              <a:rPr kumimoji="1" lang="en-US" altLang="ja-JP" sz="1100" b="1" dirty="0" err="1">
                <a:latin typeface="Courier" pitchFamily="2" charset="0"/>
              </a:rPr>
              <a:t>adaptor.finalize</a:t>
            </a:r>
            <a:r>
              <a:rPr kumimoji="1" lang="en-US" altLang="ja-JP" sz="1100" b="1" dirty="0">
                <a:latin typeface="Courier" pitchFamily="2" charset="0"/>
              </a:rPr>
              <a:t>();</a:t>
            </a:r>
          </a:p>
        </p:txBody>
      </p:sp>
    </p:spTree>
    <p:extLst>
      <p:ext uri="{BB962C8B-B14F-4D97-AF65-F5344CB8AC3E}">
        <p14:creationId xmlns:p14="http://schemas.microsoft.com/office/powerpoint/2010/main" val="1370829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E239D217-2044-F347-ACD5-7368A03E4641}"/>
              </a:ext>
            </a:extLst>
          </p:cNvPr>
          <p:cNvSpPr/>
          <p:nvPr/>
        </p:nvSpPr>
        <p:spPr>
          <a:xfrm>
            <a:off x="6844054" y="4061674"/>
            <a:ext cx="4509746" cy="561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3AB8E0E-2A9E-8449-833A-D0646DB4CD63}"/>
              </a:ext>
            </a:extLst>
          </p:cNvPr>
          <p:cNvSpPr/>
          <p:nvPr/>
        </p:nvSpPr>
        <p:spPr>
          <a:xfrm>
            <a:off x="6844054" y="5084712"/>
            <a:ext cx="4509746" cy="561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CDB9461-E20A-DD4A-9B0F-774B06FD57E8}"/>
              </a:ext>
            </a:extLst>
          </p:cNvPr>
          <p:cNvSpPr/>
          <p:nvPr/>
        </p:nvSpPr>
        <p:spPr>
          <a:xfrm>
            <a:off x="1583206" y="5225128"/>
            <a:ext cx="4509746" cy="10867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27CBE1E-157A-C645-8977-2BBC390FEA64}"/>
              </a:ext>
            </a:extLst>
          </p:cNvPr>
          <p:cNvSpPr/>
          <p:nvPr/>
        </p:nvSpPr>
        <p:spPr>
          <a:xfrm>
            <a:off x="1583206" y="4733544"/>
            <a:ext cx="4509746" cy="1554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BF07AC2-6C46-524E-A791-312C7AC59B57}"/>
              </a:ext>
            </a:extLst>
          </p:cNvPr>
          <p:cNvSpPr/>
          <p:nvPr/>
        </p:nvSpPr>
        <p:spPr>
          <a:xfrm>
            <a:off x="1586254" y="4581144"/>
            <a:ext cx="4506698" cy="152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39DB86E-6FD8-2543-B1CC-2227E65FCCFF}"/>
              </a:ext>
            </a:extLst>
          </p:cNvPr>
          <p:cNvSpPr>
            <a:spLocks noGrp="1"/>
          </p:cNvSpPr>
          <p:nvPr>
            <p:ph type="title"/>
          </p:nvPr>
        </p:nvSpPr>
        <p:spPr/>
        <p:txBody>
          <a:bodyPr/>
          <a:lstStyle/>
          <a:p>
            <a:r>
              <a:rPr lang="ja-JP" altLang="en-US"/>
              <a:t>参考）実装例</a:t>
            </a:r>
            <a:endParaRPr kumimoji="1" lang="ja-JP" altLang="en-US"/>
          </a:p>
        </p:txBody>
      </p:sp>
      <p:sp>
        <p:nvSpPr>
          <p:cNvPr id="3" name="コンテンツ プレースホルダー 2">
            <a:extLst>
              <a:ext uri="{FF2B5EF4-FFF2-40B4-BE49-F238E27FC236}">
                <a16:creationId xmlns:a16="http://schemas.microsoft.com/office/drawing/2014/main" id="{67ED6969-F628-3541-846E-38B58B15BE18}"/>
              </a:ext>
            </a:extLst>
          </p:cNvPr>
          <p:cNvSpPr>
            <a:spLocks noGrp="1"/>
          </p:cNvSpPr>
          <p:nvPr>
            <p:ph idx="1"/>
          </p:nvPr>
        </p:nvSpPr>
        <p:spPr/>
        <p:txBody>
          <a:bodyPr/>
          <a:lstStyle/>
          <a:p>
            <a:r>
              <a:rPr kumimoji="1" lang="ja-JP" altLang="en-US" b="1"/>
              <a:t>等値面可視化</a:t>
            </a:r>
            <a:endParaRPr kumimoji="1" lang="en-US" altLang="ja-JP" b="1" dirty="0"/>
          </a:p>
          <a:p>
            <a:pPr lvl="1"/>
            <a:r>
              <a:rPr lang="ja-JP" altLang="en-US"/>
              <a:t>多</a:t>
            </a:r>
            <a:r>
              <a:rPr kumimoji="1" lang="ja-JP" altLang="en-US"/>
              <a:t>視点</a:t>
            </a:r>
          </a:p>
        </p:txBody>
      </p:sp>
      <p:sp>
        <p:nvSpPr>
          <p:cNvPr id="6" name="テキスト ボックス 5">
            <a:extLst>
              <a:ext uri="{FF2B5EF4-FFF2-40B4-BE49-F238E27FC236}">
                <a16:creationId xmlns:a16="http://schemas.microsoft.com/office/drawing/2014/main" id="{89E73A4E-5926-A746-A5FA-991489340514}"/>
              </a:ext>
            </a:extLst>
          </p:cNvPr>
          <p:cNvSpPr txBox="1"/>
          <p:nvPr/>
        </p:nvSpPr>
        <p:spPr>
          <a:xfrm>
            <a:off x="6844054" y="3859835"/>
            <a:ext cx="4509746" cy="769441"/>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多視点（等間隔配置）の設定</a:t>
            </a:r>
            <a:endParaRPr kumimoji="1" lang="en-US" altLang="ja-JP" sz="1100" b="1" dirty="0">
              <a:latin typeface="Courier" pitchFamily="2" charset="0"/>
            </a:endParaRPr>
          </a:p>
          <a:p>
            <a:r>
              <a:rPr kumimoji="1" lang="en-US" altLang="ja-JP" sz="1100" dirty="0" err="1">
                <a:latin typeface="Courier" pitchFamily="2" charset="0"/>
              </a:rPr>
              <a:t>CubicViewport</a:t>
            </a:r>
            <a:r>
              <a:rPr kumimoji="1" lang="en-US" altLang="ja-JP" sz="1100" dirty="0">
                <a:latin typeface="Courier" pitchFamily="2" charset="0"/>
              </a:rPr>
              <a:t> viewport;</a:t>
            </a:r>
          </a:p>
          <a:p>
            <a:r>
              <a:rPr kumimoji="1" lang="en-US" altLang="ja-JP" sz="1100" dirty="0" err="1">
                <a:latin typeface="Courier" pitchFamily="2" charset="0"/>
              </a:rPr>
              <a:t>viewport.setDims</a:t>
            </a:r>
            <a:r>
              <a:rPr kumimoji="1" lang="en-US" altLang="ja-JP" sz="1100" dirty="0">
                <a:latin typeface="Courier" pitchFamily="2" charset="0"/>
              </a:rPr>
              <a:t>( {3,3,3} );</a:t>
            </a:r>
          </a:p>
          <a:p>
            <a:r>
              <a:rPr kumimoji="1" lang="en-US" altLang="ja-JP" sz="1100" dirty="0" err="1">
                <a:latin typeface="Courier" pitchFamily="2" charset="0"/>
              </a:rPr>
              <a:t>viewport.create</a:t>
            </a:r>
            <a:r>
              <a:rPr kumimoji="1" lang="en-US" altLang="ja-JP" sz="1100" dirty="0">
                <a:latin typeface="Courier" pitchFamily="2" charset="0"/>
              </a:rPr>
              <a:t>( </a:t>
            </a:r>
            <a:r>
              <a:rPr kumimoji="1" lang="en-US" altLang="ja-JP" sz="1100" dirty="0" err="1">
                <a:latin typeface="Courier" pitchFamily="2" charset="0"/>
              </a:rPr>
              <a:t>UniDir</a:t>
            </a:r>
            <a:r>
              <a:rPr kumimoji="1" lang="en-US" altLang="ja-JP" sz="1100" dirty="0">
                <a:latin typeface="Courier" pitchFamily="2" charset="0"/>
              </a:rPr>
              <a:t> ); // </a:t>
            </a:r>
            <a:r>
              <a:rPr kumimoji="1" lang="en-US" altLang="ja-JP" sz="1100" dirty="0" err="1">
                <a:latin typeface="Courier" pitchFamily="2" charset="0"/>
              </a:rPr>
              <a:t>UniDir</a:t>
            </a:r>
            <a:r>
              <a:rPr kumimoji="1" lang="en-US" altLang="ja-JP" sz="1100" dirty="0">
                <a:latin typeface="Courier" pitchFamily="2" charset="0"/>
              </a:rPr>
              <a:t> or </a:t>
            </a:r>
            <a:r>
              <a:rPr kumimoji="1" lang="en-US" altLang="ja-JP" sz="1100" dirty="0" err="1">
                <a:latin typeface="Courier" pitchFamily="2" charset="0"/>
              </a:rPr>
              <a:t>OmniDir</a:t>
            </a:r>
            <a:endParaRPr kumimoji="1" lang="en-US" altLang="ja-JP" sz="1100" dirty="0">
              <a:latin typeface="Courier" pitchFamily="2" charset="0"/>
            </a:endParaRPr>
          </a:p>
        </p:txBody>
      </p:sp>
      <p:sp>
        <p:nvSpPr>
          <p:cNvPr id="7" name="テキスト ボックス 6">
            <a:extLst>
              <a:ext uri="{FF2B5EF4-FFF2-40B4-BE49-F238E27FC236}">
                <a16:creationId xmlns:a16="http://schemas.microsoft.com/office/drawing/2014/main" id="{2F556969-9767-3C41-A701-CFFD4811269D}"/>
              </a:ext>
            </a:extLst>
          </p:cNvPr>
          <p:cNvSpPr txBox="1"/>
          <p:nvPr/>
        </p:nvSpPr>
        <p:spPr>
          <a:xfrm>
            <a:off x="6844054" y="4877292"/>
            <a:ext cx="4509746" cy="769441"/>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多視点（球面配置）の設定</a:t>
            </a:r>
            <a:endParaRPr kumimoji="1" lang="en-US" altLang="ja-JP" sz="1100" b="1" dirty="0">
              <a:latin typeface="Courier" pitchFamily="2" charset="0"/>
            </a:endParaRPr>
          </a:p>
          <a:p>
            <a:r>
              <a:rPr kumimoji="1" lang="en-US" altLang="ja-JP" sz="1100" dirty="0" err="1">
                <a:latin typeface="Courier" pitchFamily="2" charset="0"/>
              </a:rPr>
              <a:t>SphericalViewport</a:t>
            </a:r>
            <a:r>
              <a:rPr kumimoji="1" lang="en-US" altLang="ja-JP" sz="1100" dirty="0">
                <a:latin typeface="Courier" pitchFamily="2" charset="0"/>
              </a:rPr>
              <a:t> viewport;</a:t>
            </a:r>
          </a:p>
          <a:p>
            <a:r>
              <a:rPr kumimoji="1" lang="en-US" altLang="ja-JP" sz="1100" dirty="0" err="1">
                <a:latin typeface="Courier" pitchFamily="2" charset="0"/>
              </a:rPr>
              <a:t>viewport.setDims</a:t>
            </a:r>
            <a:r>
              <a:rPr kumimoji="1" lang="en-US" altLang="ja-JP" sz="1100" dirty="0">
                <a:latin typeface="Courier" pitchFamily="2" charset="0"/>
              </a:rPr>
              <a:t>( {3,3,3} );</a:t>
            </a:r>
          </a:p>
          <a:p>
            <a:r>
              <a:rPr kumimoji="1" lang="en-US" altLang="ja-JP" sz="1100" dirty="0" err="1">
                <a:latin typeface="Courier" pitchFamily="2" charset="0"/>
              </a:rPr>
              <a:t>viewport.create</a:t>
            </a:r>
            <a:r>
              <a:rPr kumimoji="1" lang="en-US" altLang="ja-JP" sz="1100" dirty="0">
                <a:latin typeface="Courier" pitchFamily="2" charset="0"/>
              </a:rPr>
              <a:t>( </a:t>
            </a:r>
            <a:r>
              <a:rPr kumimoji="1" lang="en-US" altLang="ja-JP" sz="1100" dirty="0" err="1">
                <a:latin typeface="Courier" pitchFamily="2" charset="0"/>
              </a:rPr>
              <a:t>UniDir</a:t>
            </a:r>
            <a:r>
              <a:rPr kumimoji="1" lang="en-US" altLang="ja-JP" sz="1100" dirty="0">
                <a:latin typeface="Courier" pitchFamily="2" charset="0"/>
              </a:rPr>
              <a:t> ); // </a:t>
            </a:r>
            <a:r>
              <a:rPr kumimoji="1" lang="en-US" altLang="ja-JP" sz="1100" dirty="0" err="1">
                <a:latin typeface="Courier" pitchFamily="2" charset="0"/>
              </a:rPr>
              <a:t>UniDir</a:t>
            </a:r>
            <a:r>
              <a:rPr kumimoji="1" lang="en-US" altLang="ja-JP" sz="1100" dirty="0">
                <a:latin typeface="Courier" pitchFamily="2" charset="0"/>
              </a:rPr>
              <a:t> or </a:t>
            </a:r>
            <a:r>
              <a:rPr kumimoji="1" lang="en-US" altLang="ja-JP" sz="1100" dirty="0" err="1">
                <a:latin typeface="Courier" pitchFamily="2" charset="0"/>
              </a:rPr>
              <a:t>OmniDir</a:t>
            </a:r>
            <a:endParaRPr kumimoji="1" lang="en-US" altLang="ja-JP" sz="1100" dirty="0">
              <a:latin typeface="Courier" pitchFamily="2" charset="0"/>
            </a:endParaRPr>
          </a:p>
        </p:txBody>
      </p:sp>
      <p:sp>
        <p:nvSpPr>
          <p:cNvPr id="8" name="テキスト ボックス 7">
            <a:extLst>
              <a:ext uri="{FF2B5EF4-FFF2-40B4-BE49-F238E27FC236}">
                <a16:creationId xmlns:a16="http://schemas.microsoft.com/office/drawing/2014/main" id="{E3FB7B63-81F2-7646-8DBE-90CEE7211AF8}"/>
              </a:ext>
            </a:extLst>
          </p:cNvPr>
          <p:cNvSpPr txBox="1"/>
          <p:nvPr/>
        </p:nvSpPr>
        <p:spPr>
          <a:xfrm>
            <a:off x="1586254" y="2855664"/>
            <a:ext cx="4509746" cy="3477875"/>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可視化パイプラインの設定</a:t>
            </a:r>
            <a:endParaRPr kumimoji="1" lang="en-US" altLang="ja-JP" sz="1100" b="1" dirty="0">
              <a:latin typeface="Courier" pitchFamily="2" charset="0"/>
            </a:endParaRPr>
          </a:p>
          <a:p>
            <a:r>
              <a:rPr kumimoji="1" lang="en-US" altLang="ja-JP" sz="1100" dirty="0">
                <a:latin typeface="Courier" pitchFamily="2" charset="0"/>
              </a:rPr>
              <a:t>auto pipeline = [](Screen&amp; screen, Object&amp; object )</a:t>
            </a:r>
          </a:p>
          <a:p>
            <a:r>
              <a:rPr kumimoji="1" lang="en-US" altLang="ja-JP" sz="1100" dirty="0">
                <a:latin typeface="Courier" pitchFamily="2" charset="0"/>
              </a:rPr>
              <a:t>{</a:t>
            </a:r>
          </a:p>
          <a:p>
            <a:r>
              <a:rPr kumimoji="1" lang="en-US" altLang="ja-JP" sz="1100" dirty="0">
                <a:latin typeface="Courier" pitchFamily="2" charset="0"/>
              </a:rPr>
              <a:t>    auto volume = </a:t>
            </a:r>
            <a:r>
              <a:rPr kumimoji="1" lang="en-US" altLang="ja-JP" sz="1100" dirty="0" err="1">
                <a:latin typeface="Courier" pitchFamily="2" charset="0"/>
              </a:rPr>
              <a:t>VolumeObject</a:t>
            </a:r>
            <a:r>
              <a:rPr kumimoji="1" lang="en-US" altLang="ja-JP" sz="1100" dirty="0">
                <a:latin typeface="Courier" pitchFamily="2" charset="0"/>
              </a:rPr>
              <a:t>::</a:t>
            </a:r>
            <a:r>
              <a:rPr kumimoji="1" lang="en-US" altLang="ja-JP" sz="1100" dirty="0" err="1">
                <a:latin typeface="Courier" pitchFamily="2" charset="0"/>
              </a:rPr>
              <a:t>DownCast</a:t>
            </a:r>
            <a:r>
              <a:rPr kumimoji="1" lang="en-US" altLang="ja-JP" sz="1100" dirty="0">
                <a:latin typeface="Courier" pitchFamily="2" charset="0"/>
              </a:rPr>
              <a:t>( object );</a:t>
            </a:r>
          </a:p>
          <a:p>
            <a:r>
              <a:rPr kumimoji="1" lang="en-US" altLang="ja-JP" sz="1100" dirty="0">
                <a:latin typeface="Courier" pitchFamily="2" charset="0"/>
              </a:rPr>
              <a:t>    auto polygon = </a:t>
            </a:r>
            <a:r>
              <a:rPr kumimoji="1" lang="en-US" altLang="ja-JP" sz="1100" dirty="0" err="1">
                <a:latin typeface="Courier" pitchFamily="2" charset="0"/>
              </a:rPr>
              <a:t>Isosurface</a:t>
            </a:r>
            <a:r>
              <a:rPr kumimoji="1" lang="en-US" altLang="ja-JP" sz="1100" dirty="0">
                <a:latin typeface="Courier" pitchFamily="2" charset="0"/>
              </a:rPr>
              <a:t>( volume );</a:t>
            </a:r>
          </a:p>
          <a:p>
            <a:r>
              <a:rPr kumimoji="1" lang="en-US" altLang="ja-JP" sz="1100" dirty="0">
                <a:latin typeface="Courier" pitchFamily="2" charset="0"/>
              </a:rPr>
              <a:t>    auto renderer = </a:t>
            </a:r>
            <a:r>
              <a:rPr kumimoji="1" lang="en-US" altLang="ja-JP" sz="1100" dirty="0" err="1">
                <a:latin typeface="Courier" pitchFamily="2" charset="0"/>
              </a:rPr>
              <a:t>PolygonRenderer</a:t>
            </a:r>
            <a:r>
              <a:rPr kumimoji="1" lang="en-US" altLang="ja-JP" sz="1100" dirty="0">
                <a:latin typeface="Courier" pitchFamily="2" charset="0"/>
              </a:rPr>
              <a:t>();</a:t>
            </a:r>
          </a:p>
          <a:p>
            <a:r>
              <a:rPr kumimoji="1" lang="en-US" altLang="ja-JP" sz="1100" dirty="0">
                <a:latin typeface="Courier" pitchFamily="2" charset="0"/>
              </a:rPr>
              <a:t>    </a:t>
            </a:r>
            <a:r>
              <a:rPr kumimoji="1" lang="en-US" altLang="ja-JP" sz="1100" dirty="0" err="1">
                <a:latin typeface="Courier" pitchFamily="2" charset="0"/>
              </a:rPr>
              <a:t>screen.add</a:t>
            </a:r>
            <a:r>
              <a:rPr kumimoji="1" lang="en-US" altLang="ja-JP" sz="1100" dirty="0">
                <a:latin typeface="Courier" pitchFamily="2" charset="0"/>
              </a:rPr>
              <a:t>( polygon, renderer );</a:t>
            </a:r>
          </a:p>
          <a:p>
            <a:r>
              <a:rPr kumimoji="1" lang="en-US" altLang="ja-JP" sz="1100" dirty="0">
                <a:latin typeface="Courier" pitchFamily="2" charset="0"/>
              </a:rPr>
              <a:t>}</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視点（単方向）の設定</a:t>
            </a:r>
            <a:endParaRPr kumimoji="1" lang="en-US" altLang="ja-JP" sz="1100" b="1" dirty="0">
              <a:latin typeface="Courier" pitchFamily="2" charset="0"/>
            </a:endParaRPr>
          </a:p>
          <a:p>
            <a:r>
              <a:rPr kumimoji="1" lang="en-US" altLang="ja-JP" sz="1100" dirty="0">
                <a:latin typeface="Courier" pitchFamily="2" charset="0"/>
              </a:rPr>
              <a:t>Location location( {0,0,12}, </a:t>
            </a:r>
            <a:r>
              <a:rPr kumimoji="1" lang="en-US" altLang="ja-JP" sz="1100" dirty="0" err="1">
                <a:latin typeface="Courier" pitchFamily="2" charset="0"/>
              </a:rPr>
              <a:t>UniDir</a:t>
            </a:r>
            <a:r>
              <a:rPr kumimoji="1" lang="en-US" altLang="ja-JP" sz="1100" dirty="0">
                <a:latin typeface="Courier" pitchFamily="2" charset="0"/>
              </a:rPr>
              <a:t> );</a:t>
            </a:r>
          </a:p>
          <a:p>
            <a:r>
              <a:rPr kumimoji="1" lang="en-US" altLang="ja-JP" sz="1100" dirty="0">
                <a:latin typeface="Courier" pitchFamily="2" charset="0"/>
              </a:rPr>
              <a:t>Viewport viewport( location );</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シミュレーションコードとの接続アダプタの設定</a:t>
            </a:r>
            <a:endParaRPr kumimoji="1" lang="en-US" altLang="ja-JP" sz="1100" b="1" dirty="0">
              <a:latin typeface="Courier" pitchFamily="2" charset="0"/>
            </a:endParaRPr>
          </a:p>
          <a:p>
            <a:r>
              <a:rPr kumimoji="1" lang="en-US" altLang="ja-JP" sz="1100" dirty="0">
                <a:latin typeface="Courier" pitchFamily="2" charset="0"/>
              </a:rPr>
              <a:t>Adaptor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p:txBody>
      </p:sp>
      <p:sp>
        <p:nvSpPr>
          <p:cNvPr id="4" name="右中かっこ 3">
            <a:extLst>
              <a:ext uri="{FF2B5EF4-FFF2-40B4-BE49-F238E27FC236}">
                <a16:creationId xmlns:a16="http://schemas.microsoft.com/office/drawing/2014/main" id="{29329AFE-7D61-2F47-A800-3434C9551EB0}"/>
              </a:ext>
            </a:extLst>
          </p:cNvPr>
          <p:cNvSpPr/>
          <p:nvPr/>
        </p:nvSpPr>
        <p:spPr>
          <a:xfrm>
            <a:off x="6163056" y="4581144"/>
            <a:ext cx="118872" cy="307848"/>
          </a:xfrm>
          <a:prstGeom prst="rightBrace">
            <a:avLst>
              <a:gd name="adj1" fmla="val 3867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曲線コネクタ 13">
            <a:extLst>
              <a:ext uri="{FF2B5EF4-FFF2-40B4-BE49-F238E27FC236}">
                <a16:creationId xmlns:a16="http://schemas.microsoft.com/office/drawing/2014/main" id="{C103472E-299E-A045-8970-594242115A24}"/>
              </a:ext>
            </a:extLst>
          </p:cNvPr>
          <p:cNvCxnSpPr>
            <a:endCxn id="6" idx="1"/>
          </p:cNvCxnSpPr>
          <p:nvPr/>
        </p:nvCxnSpPr>
        <p:spPr>
          <a:xfrm flipV="1">
            <a:off x="6281928" y="4244556"/>
            <a:ext cx="562126" cy="488988"/>
          </a:xfrm>
          <a:prstGeom prst="curved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曲線コネクタ 14">
            <a:extLst>
              <a:ext uri="{FF2B5EF4-FFF2-40B4-BE49-F238E27FC236}">
                <a16:creationId xmlns:a16="http://schemas.microsoft.com/office/drawing/2014/main" id="{109A2DAE-1503-0C4F-B5A7-6C147C02EF41}"/>
              </a:ext>
            </a:extLst>
          </p:cNvPr>
          <p:cNvCxnSpPr>
            <a:cxnSpLocks/>
            <a:stCxn id="4" idx="1"/>
            <a:endCxn id="7" idx="1"/>
          </p:cNvCxnSpPr>
          <p:nvPr/>
        </p:nvCxnSpPr>
        <p:spPr>
          <a:xfrm rot="10800000" flipH="1" flipV="1">
            <a:off x="6281928" y="4735067"/>
            <a:ext cx="562126" cy="526945"/>
          </a:xfrm>
          <a:prstGeom prst="curvedConnector3">
            <a:avLst>
              <a:gd name="adj1" fmla="val 56934"/>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 name="Capture__OrthoSlice_Multi" descr="Capture__OrthoSlice_Multi">
            <a:hlinkClick r:id="" action="ppaction://media"/>
            <a:extLst>
              <a:ext uri="{FF2B5EF4-FFF2-40B4-BE49-F238E27FC236}">
                <a16:creationId xmlns:a16="http://schemas.microsoft.com/office/drawing/2014/main" id="{9D0930DD-7C5B-DD4D-9149-B4CCAF59C81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62990" y="1027906"/>
            <a:ext cx="2389833" cy="2380387"/>
          </a:xfrm>
          <a:prstGeom prst="rect">
            <a:avLst/>
          </a:prstGeom>
          <a:effectLst>
            <a:outerShdw blurRad="50800" dist="38100" dir="2700000" algn="tl" rotWithShape="0">
              <a:prstClr val="black">
                <a:alpha val="40000"/>
              </a:prstClr>
            </a:outerShdw>
          </a:effectLst>
        </p:spPr>
      </p:pic>
      <p:pic>
        <p:nvPicPr>
          <p:cNvPr id="17" name="Capture___OrthoSlice_Omni" descr="Capture___OrthoSlice_Omni">
            <a:hlinkClick r:id="" action="ppaction://media"/>
            <a:extLst>
              <a:ext uri="{FF2B5EF4-FFF2-40B4-BE49-F238E27FC236}">
                <a16:creationId xmlns:a16="http://schemas.microsoft.com/office/drawing/2014/main" id="{37F163AA-C302-104F-AA19-6C431A43980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9170160" y="1020168"/>
            <a:ext cx="2389833" cy="2380387"/>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044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47" fill="hold"/>
                                        <p:tgtEl>
                                          <p:spTgt spid="16"/>
                                        </p:tgtEl>
                                      </p:cBhvr>
                                    </p:cmd>
                                  </p:childTnLst>
                                </p:cTn>
                              </p:par>
                              <p:par>
                                <p:cTn id="7" presetID="1" presetClass="mediacall" presetSubtype="0" fill="hold" nodeType="withEffect">
                                  <p:stCondLst>
                                    <p:cond delay="0"/>
                                  </p:stCondLst>
                                  <p:childTnLst>
                                    <p:cmd type="call" cmd="playFrom(0.0)">
                                      <p:cBhvr>
                                        <p:cTn id="8" dur="2935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6"/>
                                        </p:tgtEl>
                                      </p:cBhvr>
                                    </p:cmd>
                                  </p:childTnLst>
                                </p:cTn>
                              </p:par>
                            </p:childTnLst>
                          </p:cTn>
                        </p:par>
                      </p:childTnLst>
                    </p:cTn>
                  </p:par>
                </p:childTnLst>
              </p:cTn>
              <p:nextCondLst>
                <p:cond evt="onClick" delay="0">
                  <p:tgtEl>
                    <p:spTgt spid="16"/>
                  </p:tgtEl>
                </p:cond>
              </p:nextCondLst>
            </p:seq>
            <p:video>
              <p:cMediaNode vol="80000">
                <p:cTn id="14" fill="hold" display="0">
                  <p:stCondLst>
                    <p:cond delay="indefinite"/>
                  </p:stCondLst>
                </p:cTn>
                <p:tgtEl>
                  <p:spTgt spid="16"/>
                </p:tgtEl>
              </p:cMediaNode>
            </p:video>
            <p:seq concurrent="1" nextAc="seek">
              <p:cTn id="15" restart="whenNotActive" fill="hold" evtFilter="cancelBubble" nodeType="interactiveSeq">
                <p:stCondLst>
                  <p:cond evt="onClick" delay="0">
                    <p:tgtEl>
                      <p:spTgt spid="1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7"/>
                                        </p:tgtEl>
                                      </p:cBhvr>
                                    </p:cmd>
                                  </p:childTnLst>
                                </p:cTn>
                              </p:par>
                            </p:childTnLst>
                          </p:cTn>
                        </p:par>
                      </p:childTnLst>
                    </p:cTn>
                  </p:par>
                </p:childTnLst>
              </p:cTn>
              <p:nextCondLst>
                <p:cond evt="onClick" delay="0">
                  <p:tgtEl>
                    <p:spTgt spid="17"/>
                  </p:tgtEl>
                </p:cond>
              </p:nextCondLst>
            </p:seq>
            <p:video>
              <p:cMediaNode vol="80000">
                <p:cTn id="20" fill="hold" display="0">
                  <p:stCondLst>
                    <p:cond delay="indefinite"/>
                  </p:stCondLst>
                </p:cTn>
                <p:tgtEl>
                  <p:spTgt spid="1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24038A24-D5BE-2C4B-B512-938754DF807D}"/>
              </a:ext>
            </a:extLst>
          </p:cNvPr>
          <p:cNvSpPr/>
          <p:nvPr/>
        </p:nvSpPr>
        <p:spPr>
          <a:xfrm>
            <a:off x="6844054" y="5035328"/>
            <a:ext cx="4509746" cy="12604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1453A38-6828-6F4B-98D9-EB1051F8A02C}"/>
              </a:ext>
            </a:extLst>
          </p:cNvPr>
          <p:cNvSpPr/>
          <p:nvPr/>
        </p:nvSpPr>
        <p:spPr>
          <a:xfrm>
            <a:off x="1583206" y="5225128"/>
            <a:ext cx="4509746" cy="10867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2093289-1C88-0343-8EB1-23B53686967D}"/>
              </a:ext>
            </a:extLst>
          </p:cNvPr>
          <p:cNvSpPr/>
          <p:nvPr/>
        </p:nvSpPr>
        <p:spPr>
          <a:xfrm>
            <a:off x="1583206" y="4733544"/>
            <a:ext cx="4509746" cy="1554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28F8B2A-D356-BB46-9A93-58D419F130CF}"/>
              </a:ext>
            </a:extLst>
          </p:cNvPr>
          <p:cNvSpPr/>
          <p:nvPr/>
        </p:nvSpPr>
        <p:spPr>
          <a:xfrm>
            <a:off x="1586254" y="4581144"/>
            <a:ext cx="4506698" cy="152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39DB86E-6FD8-2543-B1CC-2227E65FCCFF}"/>
              </a:ext>
            </a:extLst>
          </p:cNvPr>
          <p:cNvSpPr>
            <a:spLocks noGrp="1"/>
          </p:cNvSpPr>
          <p:nvPr>
            <p:ph type="title"/>
          </p:nvPr>
        </p:nvSpPr>
        <p:spPr/>
        <p:txBody>
          <a:bodyPr/>
          <a:lstStyle/>
          <a:p>
            <a:r>
              <a:rPr lang="ja-JP" altLang="en-US"/>
              <a:t>参考）実装例</a:t>
            </a:r>
            <a:endParaRPr kumimoji="1" lang="ja-JP" altLang="en-US"/>
          </a:p>
        </p:txBody>
      </p:sp>
      <p:sp>
        <p:nvSpPr>
          <p:cNvPr id="3" name="コンテンツ プレースホルダー 2">
            <a:extLst>
              <a:ext uri="{FF2B5EF4-FFF2-40B4-BE49-F238E27FC236}">
                <a16:creationId xmlns:a16="http://schemas.microsoft.com/office/drawing/2014/main" id="{67ED6969-F628-3541-846E-38B58B15BE18}"/>
              </a:ext>
            </a:extLst>
          </p:cNvPr>
          <p:cNvSpPr>
            <a:spLocks noGrp="1"/>
          </p:cNvSpPr>
          <p:nvPr>
            <p:ph idx="1"/>
          </p:nvPr>
        </p:nvSpPr>
        <p:spPr/>
        <p:txBody>
          <a:bodyPr/>
          <a:lstStyle/>
          <a:p>
            <a:r>
              <a:rPr kumimoji="1" lang="ja-JP" altLang="en-US" b="1"/>
              <a:t>等値面可視化</a:t>
            </a:r>
            <a:endParaRPr kumimoji="1" lang="en-US" altLang="ja-JP" b="1" dirty="0"/>
          </a:p>
          <a:p>
            <a:pPr lvl="1"/>
            <a:r>
              <a:rPr lang="ja-JP" altLang="en-US"/>
              <a:t>適応的時間選択アダプタ</a:t>
            </a:r>
            <a:endParaRPr kumimoji="1" lang="ja-JP" altLang="en-US"/>
          </a:p>
        </p:txBody>
      </p:sp>
      <p:sp>
        <p:nvSpPr>
          <p:cNvPr id="6" name="テキスト ボックス 5">
            <a:extLst>
              <a:ext uri="{FF2B5EF4-FFF2-40B4-BE49-F238E27FC236}">
                <a16:creationId xmlns:a16="http://schemas.microsoft.com/office/drawing/2014/main" id="{89E73A4E-5926-A746-A5FA-991489340514}"/>
              </a:ext>
            </a:extLst>
          </p:cNvPr>
          <p:cNvSpPr txBox="1"/>
          <p:nvPr/>
        </p:nvSpPr>
        <p:spPr>
          <a:xfrm>
            <a:off x="6844054" y="4849249"/>
            <a:ext cx="4509746" cy="1446550"/>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適応的時間選択の設定</a:t>
            </a:r>
            <a:endParaRPr kumimoji="1" lang="en-US" altLang="ja-JP" sz="1100" b="1" dirty="0">
              <a:latin typeface="Courier" pitchFamily="2" charset="0"/>
            </a:endParaRPr>
          </a:p>
          <a:p>
            <a:r>
              <a:rPr kumimoji="1" lang="en-US" altLang="ja-JP" sz="1100" b="1" dirty="0" err="1">
                <a:latin typeface="Courier" pitchFamily="2" charset="0"/>
              </a:rPr>
              <a:t>TimestepContrlledAdaptor</a:t>
            </a:r>
            <a:r>
              <a:rPr kumimoji="1" lang="en-US" altLang="ja-JP" sz="1100" dirty="0">
                <a:latin typeface="Courier" pitchFamily="2" charset="0"/>
              </a:rPr>
              <a:t>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a:p>
            <a:r>
              <a:rPr kumimoji="1" lang="en-US" altLang="ja-JP" sz="1100" dirty="0" err="1">
                <a:latin typeface="Courier" pitchFamily="2" charset="0"/>
              </a:rPr>
              <a:t>adaptor.</a:t>
            </a:r>
            <a:r>
              <a:rPr kumimoji="1" lang="en-US" altLang="ja-JP" sz="1100" b="1" dirty="0" err="1">
                <a:latin typeface="Courier" pitchFamily="2" charset="0"/>
              </a:rPr>
              <a:t>setValidationInterval</a:t>
            </a:r>
            <a:r>
              <a:rPr kumimoji="1" lang="en-US" altLang="ja-JP" sz="1100" b="1" dirty="0">
                <a:latin typeface="Courier" pitchFamily="2" charset="0"/>
              </a:rPr>
              <a:t>( 10 );</a:t>
            </a:r>
          </a:p>
        </p:txBody>
      </p:sp>
      <p:sp>
        <p:nvSpPr>
          <p:cNvPr id="8" name="テキスト ボックス 7">
            <a:extLst>
              <a:ext uri="{FF2B5EF4-FFF2-40B4-BE49-F238E27FC236}">
                <a16:creationId xmlns:a16="http://schemas.microsoft.com/office/drawing/2014/main" id="{E3FB7B63-81F2-7646-8DBE-90CEE7211AF8}"/>
              </a:ext>
            </a:extLst>
          </p:cNvPr>
          <p:cNvSpPr txBox="1"/>
          <p:nvPr/>
        </p:nvSpPr>
        <p:spPr>
          <a:xfrm>
            <a:off x="1586254" y="2855664"/>
            <a:ext cx="4509746" cy="3477875"/>
          </a:xfrm>
          <a:prstGeom prst="rect">
            <a:avLst/>
          </a:prstGeom>
          <a:noFill/>
        </p:spPr>
        <p:txBody>
          <a:bodyPr wrap="square" rtlCol="0">
            <a:spAutoFit/>
          </a:bodyPr>
          <a:lstStyle/>
          <a:p>
            <a:r>
              <a:rPr kumimoji="1" lang="en-US" altLang="ja-JP" sz="1100" b="1" dirty="0">
                <a:latin typeface="Courier" pitchFamily="2" charset="0"/>
              </a:rPr>
              <a:t>// </a:t>
            </a:r>
            <a:r>
              <a:rPr kumimoji="1" lang="ja-JP" altLang="en-US" sz="1100" b="1">
                <a:latin typeface="Courier" pitchFamily="2" charset="0"/>
              </a:rPr>
              <a:t>可視化パイプラインの設定</a:t>
            </a:r>
            <a:endParaRPr kumimoji="1" lang="en-US" altLang="ja-JP" sz="1100" b="1" dirty="0">
              <a:latin typeface="Courier" pitchFamily="2" charset="0"/>
            </a:endParaRPr>
          </a:p>
          <a:p>
            <a:r>
              <a:rPr kumimoji="1" lang="en-US" altLang="ja-JP" sz="1100" dirty="0">
                <a:latin typeface="Courier" pitchFamily="2" charset="0"/>
              </a:rPr>
              <a:t>auto pipeline = [](Screen&amp; screen, Object&amp; object )</a:t>
            </a:r>
          </a:p>
          <a:p>
            <a:r>
              <a:rPr kumimoji="1" lang="en-US" altLang="ja-JP" sz="1100" dirty="0">
                <a:latin typeface="Courier" pitchFamily="2" charset="0"/>
              </a:rPr>
              <a:t>{</a:t>
            </a:r>
          </a:p>
          <a:p>
            <a:r>
              <a:rPr kumimoji="1" lang="en-US" altLang="ja-JP" sz="1100" dirty="0">
                <a:latin typeface="Courier" pitchFamily="2" charset="0"/>
              </a:rPr>
              <a:t>    auto volume = </a:t>
            </a:r>
            <a:r>
              <a:rPr kumimoji="1" lang="en-US" altLang="ja-JP" sz="1100" dirty="0" err="1">
                <a:latin typeface="Courier" pitchFamily="2" charset="0"/>
              </a:rPr>
              <a:t>VolumeObject</a:t>
            </a:r>
            <a:r>
              <a:rPr kumimoji="1" lang="en-US" altLang="ja-JP" sz="1100" dirty="0">
                <a:latin typeface="Courier" pitchFamily="2" charset="0"/>
              </a:rPr>
              <a:t>::</a:t>
            </a:r>
            <a:r>
              <a:rPr kumimoji="1" lang="en-US" altLang="ja-JP" sz="1100" dirty="0" err="1">
                <a:latin typeface="Courier" pitchFamily="2" charset="0"/>
              </a:rPr>
              <a:t>DownCast</a:t>
            </a:r>
            <a:r>
              <a:rPr kumimoji="1" lang="en-US" altLang="ja-JP" sz="1100" dirty="0">
                <a:latin typeface="Courier" pitchFamily="2" charset="0"/>
              </a:rPr>
              <a:t>( object );</a:t>
            </a:r>
          </a:p>
          <a:p>
            <a:r>
              <a:rPr kumimoji="1" lang="en-US" altLang="ja-JP" sz="1100" dirty="0">
                <a:latin typeface="Courier" pitchFamily="2" charset="0"/>
              </a:rPr>
              <a:t>    auto polygon = </a:t>
            </a:r>
            <a:r>
              <a:rPr kumimoji="1" lang="en-US" altLang="ja-JP" sz="1100" dirty="0" err="1">
                <a:latin typeface="Courier" pitchFamily="2" charset="0"/>
              </a:rPr>
              <a:t>Isosurface</a:t>
            </a:r>
            <a:r>
              <a:rPr kumimoji="1" lang="en-US" altLang="ja-JP" sz="1100" dirty="0">
                <a:latin typeface="Courier" pitchFamily="2" charset="0"/>
              </a:rPr>
              <a:t>( volume );</a:t>
            </a:r>
          </a:p>
          <a:p>
            <a:r>
              <a:rPr kumimoji="1" lang="en-US" altLang="ja-JP" sz="1100" dirty="0">
                <a:latin typeface="Courier" pitchFamily="2" charset="0"/>
              </a:rPr>
              <a:t>    auto renderer = </a:t>
            </a:r>
            <a:r>
              <a:rPr kumimoji="1" lang="en-US" altLang="ja-JP" sz="1100" dirty="0" err="1">
                <a:latin typeface="Courier" pitchFamily="2" charset="0"/>
              </a:rPr>
              <a:t>PolygonRenderer</a:t>
            </a:r>
            <a:r>
              <a:rPr kumimoji="1" lang="en-US" altLang="ja-JP" sz="1100" dirty="0">
                <a:latin typeface="Courier" pitchFamily="2" charset="0"/>
              </a:rPr>
              <a:t>();</a:t>
            </a:r>
          </a:p>
          <a:p>
            <a:r>
              <a:rPr kumimoji="1" lang="en-US" altLang="ja-JP" sz="1100" dirty="0">
                <a:latin typeface="Courier" pitchFamily="2" charset="0"/>
              </a:rPr>
              <a:t>    </a:t>
            </a:r>
            <a:r>
              <a:rPr kumimoji="1" lang="en-US" altLang="ja-JP" sz="1100" dirty="0" err="1">
                <a:latin typeface="Courier" pitchFamily="2" charset="0"/>
              </a:rPr>
              <a:t>screen.add</a:t>
            </a:r>
            <a:r>
              <a:rPr kumimoji="1" lang="en-US" altLang="ja-JP" sz="1100" dirty="0">
                <a:latin typeface="Courier" pitchFamily="2" charset="0"/>
              </a:rPr>
              <a:t>( polygon, renderer );</a:t>
            </a:r>
          </a:p>
          <a:p>
            <a:r>
              <a:rPr kumimoji="1" lang="en-US" altLang="ja-JP" sz="1100" dirty="0">
                <a:latin typeface="Courier" pitchFamily="2" charset="0"/>
              </a:rPr>
              <a:t>}</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視点（単方向）の設定</a:t>
            </a:r>
            <a:endParaRPr kumimoji="1" lang="en-US" altLang="ja-JP" sz="1100" b="1" dirty="0">
              <a:latin typeface="Courier" pitchFamily="2" charset="0"/>
            </a:endParaRPr>
          </a:p>
          <a:p>
            <a:r>
              <a:rPr kumimoji="1" lang="en-US" altLang="ja-JP" sz="1100" dirty="0">
                <a:latin typeface="Courier" pitchFamily="2" charset="0"/>
              </a:rPr>
              <a:t>Location location( {0,0,12}, </a:t>
            </a:r>
            <a:r>
              <a:rPr kumimoji="1" lang="en-US" altLang="ja-JP" sz="1100" dirty="0" err="1">
                <a:latin typeface="Courier" pitchFamily="2" charset="0"/>
              </a:rPr>
              <a:t>UniDir</a:t>
            </a:r>
            <a:r>
              <a:rPr kumimoji="1" lang="en-US" altLang="ja-JP" sz="1100" dirty="0">
                <a:latin typeface="Courier" pitchFamily="2" charset="0"/>
              </a:rPr>
              <a:t> );</a:t>
            </a:r>
          </a:p>
          <a:p>
            <a:r>
              <a:rPr kumimoji="1" lang="en-US" altLang="ja-JP" sz="1100" dirty="0">
                <a:latin typeface="Courier" pitchFamily="2" charset="0"/>
              </a:rPr>
              <a:t>Viewport viewport( location );</a:t>
            </a:r>
          </a:p>
          <a:p>
            <a:endParaRPr kumimoji="1" lang="en-US" altLang="ja-JP" sz="1100" dirty="0">
              <a:latin typeface="Courier" pitchFamily="2" charset="0"/>
            </a:endParaRPr>
          </a:p>
          <a:p>
            <a:r>
              <a:rPr kumimoji="1" lang="en-US" altLang="ja-JP" sz="1100" b="1" dirty="0">
                <a:latin typeface="Courier" pitchFamily="2" charset="0"/>
              </a:rPr>
              <a:t>// </a:t>
            </a:r>
            <a:r>
              <a:rPr kumimoji="1" lang="ja-JP" altLang="en-US" sz="1100" b="1">
                <a:latin typeface="Courier" pitchFamily="2" charset="0"/>
              </a:rPr>
              <a:t>シミュレーションコードとの接続アダプタの設定</a:t>
            </a:r>
            <a:endParaRPr kumimoji="1" lang="en-US" altLang="ja-JP" sz="1100" b="1" dirty="0">
              <a:latin typeface="Courier" pitchFamily="2" charset="0"/>
            </a:endParaRPr>
          </a:p>
          <a:p>
            <a:r>
              <a:rPr kumimoji="1" lang="en-US" altLang="ja-JP" sz="1100" dirty="0">
                <a:latin typeface="Courier" pitchFamily="2" charset="0"/>
              </a:rPr>
              <a:t>Adaptor adaptor( MPI_COMM_WORLD );</a:t>
            </a:r>
          </a:p>
          <a:p>
            <a:r>
              <a:rPr kumimoji="1" lang="en-US" altLang="ja-JP" sz="1100" dirty="0" err="1">
                <a:latin typeface="Courier" pitchFamily="2" charset="0"/>
              </a:rPr>
              <a:t>adaptor.setImageSize</a:t>
            </a:r>
            <a:r>
              <a:rPr kumimoji="1" lang="en-US" altLang="ja-JP" sz="1100" dirty="0">
                <a:latin typeface="Courier" pitchFamily="2" charset="0"/>
              </a:rPr>
              <a:t>( 512, 512 );</a:t>
            </a:r>
          </a:p>
          <a:p>
            <a:r>
              <a:rPr kumimoji="1" lang="en-US" altLang="ja-JP" sz="1100" dirty="0" err="1">
                <a:latin typeface="Courier" pitchFamily="2" charset="0"/>
              </a:rPr>
              <a:t>adaptor.setOutputDirectory</a:t>
            </a:r>
            <a:r>
              <a:rPr kumimoji="1" lang="en-US" altLang="ja-JP" sz="1100" dirty="0">
                <a:latin typeface="Courier" pitchFamily="2" charset="0"/>
              </a:rPr>
              <a:t>( “Output” );</a:t>
            </a:r>
          </a:p>
          <a:p>
            <a:r>
              <a:rPr kumimoji="1" lang="en-US" altLang="ja-JP" sz="1100" dirty="0" err="1">
                <a:latin typeface="Courier" pitchFamily="2" charset="0"/>
              </a:rPr>
              <a:t>adaptor.setAnalysisInterval</a:t>
            </a:r>
            <a:r>
              <a:rPr kumimoji="1" lang="en-US" altLang="ja-JP" sz="1100" dirty="0">
                <a:latin typeface="Courier" pitchFamily="2" charset="0"/>
              </a:rPr>
              <a:t>( 5 );</a:t>
            </a:r>
          </a:p>
          <a:p>
            <a:r>
              <a:rPr kumimoji="1" lang="en-US" altLang="ja-JP" sz="1100" dirty="0" err="1">
                <a:latin typeface="Courier" pitchFamily="2" charset="0"/>
              </a:rPr>
              <a:t>adaptor.setPipeline</a:t>
            </a:r>
            <a:r>
              <a:rPr kumimoji="1" lang="en-US" altLang="ja-JP" sz="1100" dirty="0">
                <a:latin typeface="Courier" pitchFamily="2" charset="0"/>
              </a:rPr>
              <a:t>( pipeline );</a:t>
            </a:r>
          </a:p>
          <a:p>
            <a:r>
              <a:rPr kumimoji="1" lang="en-US" altLang="ja-JP" sz="1100" dirty="0" err="1">
                <a:latin typeface="Courier" pitchFamily="2" charset="0"/>
              </a:rPr>
              <a:t>adaptor.setViewport</a:t>
            </a:r>
            <a:r>
              <a:rPr kumimoji="1" lang="en-US" altLang="ja-JP" sz="1100" dirty="0">
                <a:latin typeface="Courier" pitchFamily="2" charset="0"/>
              </a:rPr>
              <a:t>( viewport );</a:t>
            </a:r>
          </a:p>
        </p:txBody>
      </p:sp>
      <p:sp>
        <p:nvSpPr>
          <p:cNvPr id="14" name="右中かっこ 13">
            <a:extLst>
              <a:ext uri="{FF2B5EF4-FFF2-40B4-BE49-F238E27FC236}">
                <a16:creationId xmlns:a16="http://schemas.microsoft.com/office/drawing/2014/main" id="{D4BF352E-B8BB-7B4A-BDF9-02793FD2C7B3}"/>
              </a:ext>
            </a:extLst>
          </p:cNvPr>
          <p:cNvSpPr/>
          <p:nvPr/>
        </p:nvSpPr>
        <p:spPr>
          <a:xfrm>
            <a:off x="6193534" y="5225127"/>
            <a:ext cx="179833" cy="1086771"/>
          </a:xfrm>
          <a:prstGeom prst="rightBrace">
            <a:avLst>
              <a:gd name="adj1" fmla="val 3867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曲線コネクタ 15">
            <a:extLst>
              <a:ext uri="{FF2B5EF4-FFF2-40B4-BE49-F238E27FC236}">
                <a16:creationId xmlns:a16="http://schemas.microsoft.com/office/drawing/2014/main" id="{43AF48C7-146C-2842-B469-B2D4EB6AB8E7}"/>
              </a:ext>
            </a:extLst>
          </p:cNvPr>
          <p:cNvCxnSpPr>
            <a:cxnSpLocks/>
            <a:endCxn id="6" idx="1"/>
          </p:cNvCxnSpPr>
          <p:nvPr/>
        </p:nvCxnSpPr>
        <p:spPr>
          <a:xfrm flipV="1">
            <a:off x="6373367" y="5572524"/>
            <a:ext cx="470687" cy="197340"/>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5" name="MovieR10rate100_ISAV">
            <a:hlinkClick r:id="" action="ppaction://media"/>
            <a:extLst>
              <a:ext uri="{FF2B5EF4-FFF2-40B4-BE49-F238E27FC236}">
                <a16:creationId xmlns:a16="http://schemas.microsoft.com/office/drawing/2014/main" id="{C1D3BBE7-7B6D-D84E-9EBA-B435098322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02812" y="1281176"/>
            <a:ext cx="3148975" cy="314897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513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a:bodyPr>
          <a:lstStyle/>
          <a:p>
            <a:r>
              <a:rPr lang="ja-JP" altLang="en-US" b="1"/>
              <a:t>スマート</a:t>
            </a:r>
            <a:r>
              <a:rPr lang="en-US" altLang="ja-JP" b="1" dirty="0"/>
              <a:t>In-situ</a:t>
            </a:r>
            <a:r>
              <a:rPr lang="ja-JP" altLang="en-US" b="1"/>
              <a:t>可視化</a:t>
            </a:r>
            <a:endParaRPr kumimoji="1" lang="en-US" altLang="ja-JP" b="1" dirty="0"/>
          </a:p>
          <a:p>
            <a:pPr lvl="1"/>
            <a:r>
              <a:rPr lang="ja-JP" altLang="en-US"/>
              <a:t>効率的な知見獲得を目指した</a:t>
            </a:r>
            <a:r>
              <a:rPr lang="en-US" altLang="ja-JP" dirty="0"/>
              <a:t>In-situ</a:t>
            </a:r>
            <a:r>
              <a:rPr lang="ja-JP" altLang="en-US"/>
              <a:t>可視化</a:t>
            </a:r>
            <a:endParaRPr lang="en-US" altLang="ja-JP" dirty="0"/>
          </a:p>
          <a:p>
            <a:pPr lvl="1"/>
            <a:r>
              <a:rPr lang="ja-JP" altLang="en-US"/>
              <a:t>３つの指標：時間・空間・変数</a:t>
            </a:r>
            <a:endParaRPr lang="en-US" altLang="ja-JP" dirty="0"/>
          </a:p>
          <a:p>
            <a:pPr lvl="1"/>
            <a:r>
              <a:rPr lang="ja-JP" altLang="en-US"/>
              <a:t>適応的時間選択</a:t>
            </a:r>
            <a:endParaRPr lang="en-US" altLang="ja-JP" dirty="0"/>
          </a:p>
          <a:p>
            <a:pPr marL="0" indent="0">
              <a:buNone/>
            </a:pPr>
            <a:endParaRPr lang="en-US" altLang="ja-JP" dirty="0"/>
          </a:p>
          <a:p>
            <a:pPr marL="0" indent="0">
              <a:buNone/>
            </a:pPr>
            <a:r>
              <a:rPr lang="ja-JP" altLang="en-US" b="1"/>
              <a:t>今後の予定</a:t>
            </a:r>
            <a:endParaRPr lang="en-US" altLang="ja-JP" b="1" dirty="0"/>
          </a:p>
          <a:p>
            <a:pPr lvl="1"/>
            <a:r>
              <a:rPr lang="ja-JP" altLang="en-US"/>
              <a:t>スマート</a:t>
            </a:r>
            <a:r>
              <a:rPr lang="en-US" altLang="ja-JP" dirty="0"/>
              <a:t>In-situ</a:t>
            </a:r>
            <a:r>
              <a:rPr lang="ja-JP" altLang="en-US"/>
              <a:t>可視化フレームワーク</a:t>
            </a:r>
            <a:endParaRPr lang="en-US" altLang="ja-JP" dirty="0"/>
          </a:p>
          <a:p>
            <a:pPr lvl="1"/>
            <a:r>
              <a:rPr lang="ja-JP" altLang="en-US"/>
              <a:t>適応的空間選択（最適視点推定）</a:t>
            </a:r>
            <a:endParaRPr lang="en-US" altLang="ja-JP" dirty="0"/>
          </a:p>
          <a:p>
            <a:pPr lvl="1"/>
            <a:r>
              <a:rPr lang="en-US" altLang="ja-JP" dirty="0"/>
              <a:t>In-situ</a:t>
            </a:r>
            <a:r>
              <a:rPr lang="ja-JP" altLang="en-US"/>
              <a:t>可視化後の探索性能向上</a:t>
            </a:r>
            <a:endParaRPr lang="en-US" altLang="ja-JP" dirty="0"/>
          </a:p>
        </p:txBody>
      </p:sp>
      <p:grpSp>
        <p:nvGrpSpPr>
          <p:cNvPr id="4" name="グループ化 3">
            <a:extLst>
              <a:ext uri="{FF2B5EF4-FFF2-40B4-BE49-F238E27FC236}">
                <a16:creationId xmlns:a16="http://schemas.microsoft.com/office/drawing/2014/main" id="{C6A4FBEA-A797-5E4A-929A-91D156468B12}"/>
              </a:ext>
            </a:extLst>
          </p:cNvPr>
          <p:cNvGrpSpPr/>
          <p:nvPr/>
        </p:nvGrpSpPr>
        <p:grpSpPr>
          <a:xfrm>
            <a:off x="7379769" y="3034331"/>
            <a:ext cx="4496348" cy="2775303"/>
            <a:chOff x="2441385" y="-1190007"/>
            <a:chExt cx="9842112" cy="6074895"/>
          </a:xfrm>
        </p:grpSpPr>
        <p:pic>
          <p:nvPicPr>
            <p:cNvPr id="5" name="図 4" descr="screenshot_242.png">
              <a:extLst>
                <a:ext uri="{FF2B5EF4-FFF2-40B4-BE49-F238E27FC236}">
                  <a16:creationId xmlns:a16="http://schemas.microsoft.com/office/drawing/2014/main" id="{384C09E2-74AB-DA44-B4EF-F41A4C2A040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2491" t="36351" r="33550" b="24702"/>
            <a:stretch/>
          </p:blipFill>
          <p:spPr>
            <a:xfrm>
              <a:off x="5736297" y="3407739"/>
              <a:ext cx="1598529" cy="1477149"/>
            </a:xfrm>
            <a:prstGeom prst="roundRect">
              <a:avLst/>
            </a:prstGeom>
          </p:spPr>
        </p:pic>
        <p:pic>
          <p:nvPicPr>
            <p:cNvPr id="6" name="図 5" descr="displacement_surface_300.png">
              <a:extLst>
                <a:ext uri="{FF2B5EF4-FFF2-40B4-BE49-F238E27FC236}">
                  <a16:creationId xmlns:a16="http://schemas.microsoft.com/office/drawing/2014/main" id="{BF699945-D90A-C747-ADA6-4738DE19CDA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6053" t="30898" r="22819" b="32647"/>
            <a:stretch/>
          </p:blipFill>
          <p:spPr>
            <a:xfrm>
              <a:off x="2444235" y="-1179898"/>
              <a:ext cx="1616742" cy="1477149"/>
            </a:xfrm>
            <a:prstGeom prst="roundRect">
              <a:avLst/>
            </a:prstGeom>
          </p:spPr>
        </p:pic>
        <p:pic>
          <p:nvPicPr>
            <p:cNvPr id="7" name="図 6" descr="proposed_all_with_edge.png">
              <a:extLst>
                <a:ext uri="{FF2B5EF4-FFF2-40B4-BE49-F238E27FC236}">
                  <a16:creationId xmlns:a16="http://schemas.microsoft.com/office/drawing/2014/main" id="{5E2CF237-E578-0445-B380-4CD4B04E3DA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0349" t="41547" r="24545" b="18243"/>
            <a:stretch/>
          </p:blipFill>
          <p:spPr>
            <a:xfrm>
              <a:off x="8999145" y="1870818"/>
              <a:ext cx="1630632" cy="1522951"/>
            </a:xfrm>
            <a:prstGeom prst="roundRect">
              <a:avLst/>
            </a:prstGeom>
          </p:spPr>
        </p:pic>
        <p:pic>
          <p:nvPicPr>
            <p:cNvPr id="8" name="図 7">
              <a:extLst>
                <a:ext uri="{FF2B5EF4-FFF2-40B4-BE49-F238E27FC236}">
                  <a16:creationId xmlns:a16="http://schemas.microsoft.com/office/drawing/2014/main" id="{3F888C63-55BA-5749-A048-802B432CD6AE}"/>
                </a:ext>
              </a:extLst>
            </p:cNvPr>
            <p:cNvPicPr>
              <a:picLocks noChangeAspect="1"/>
            </p:cNvPicPr>
            <p:nvPr/>
          </p:nvPicPr>
          <p:blipFill rotWithShape="1">
            <a:blip r:embed="rId6"/>
            <a:srcRect l="25562" t="20305" r="35235" b="42694"/>
            <a:stretch/>
          </p:blipFill>
          <p:spPr>
            <a:xfrm>
              <a:off x="7360045" y="1870820"/>
              <a:ext cx="1616739" cy="1522949"/>
            </a:xfrm>
            <a:prstGeom prst="roundRect">
              <a:avLst/>
            </a:prstGeom>
            <a:ln>
              <a:noFill/>
            </a:ln>
          </p:spPr>
        </p:pic>
        <p:pic>
          <p:nvPicPr>
            <p:cNvPr id="9" name="Picture 190" descr="volume_rendering">
              <a:extLst>
                <a:ext uri="{FF2B5EF4-FFF2-40B4-BE49-F238E27FC236}">
                  <a16:creationId xmlns:a16="http://schemas.microsoft.com/office/drawing/2014/main" id="{FE346E6A-5297-7342-9562-B42B7EB8E380}"/>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4614" t="34414" r="29252" b="21807"/>
            <a:stretch/>
          </p:blipFill>
          <p:spPr bwMode="auto">
            <a:xfrm>
              <a:off x="10663020" y="-1190007"/>
              <a:ext cx="1610322" cy="1528150"/>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9">
              <a:extLst>
                <a:ext uri="{FF2B5EF4-FFF2-40B4-BE49-F238E27FC236}">
                  <a16:creationId xmlns:a16="http://schemas.microsoft.com/office/drawing/2014/main" id="{A0DCF9B8-ED8C-8F4A-A6B2-078485CE3FE2}"/>
                </a:ext>
              </a:extLst>
            </p:cNvPr>
            <p:cNvPicPr>
              <a:picLocks noChangeAspect="1"/>
            </p:cNvPicPr>
            <p:nvPr/>
          </p:nvPicPr>
          <p:blipFill rotWithShape="1">
            <a:blip r:embed="rId8"/>
            <a:srcRect l="31140" t="27519" r="23478" b="15359"/>
            <a:stretch/>
          </p:blipFill>
          <p:spPr>
            <a:xfrm>
              <a:off x="4093845" y="1870818"/>
              <a:ext cx="1613176" cy="1522951"/>
            </a:xfrm>
            <a:prstGeom prst="roundRect">
              <a:avLst/>
            </a:prstGeom>
            <a:ln>
              <a:noFill/>
            </a:ln>
          </p:spPr>
        </p:pic>
        <p:pic>
          <p:nvPicPr>
            <p:cNvPr id="11" name="図 10" descr="screenshot_308.png">
              <a:extLst>
                <a:ext uri="{FF2B5EF4-FFF2-40B4-BE49-F238E27FC236}">
                  <a16:creationId xmlns:a16="http://schemas.microsoft.com/office/drawing/2014/main" id="{A0445562-5FB5-6846-B32C-85B7D5FA8958}"/>
                </a:ext>
              </a:extLst>
            </p:cNvPr>
            <p:cNvPicPr>
              <a:picLocks noChangeAspect="1"/>
            </p:cNvPicPr>
            <p:nvPr/>
          </p:nvPicPr>
          <p:blipFill rotWithShape="1">
            <a:blip r:embed="rId9">
              <a:extLst>
                <a:ext uri="{28A0092B-C50C-407E-A947-70E740481C1C}">
                  <a14:useLocalDpi xmlns:a14="http://schemas.microsoft.com/office/drawing/2010/main"/>
                </a:ext>
              </a:extLst>
            </a:blip>
            <a:srcRect l="7525" t="39176" r="21654" b="18791"/>
            <a:stretch/>
          </p:blipFill>
          <p:spPr>
            <a:xfrm>
              <a:off x="5732241" y="1870818"/>
              <a:ext cx="1602585" cy="1522951"/>
            </a:xfrm>
            <a:prstGeom prst="roundRect">
              <a:avLst/>
            </a:prstGeom>
          </p:spPr>
        </p:pic>
        <p:pic>
          <p:nvPicPr>
            <p:cNvPr id="12" name="図 11">
              <a:extLst>
                <a:ext uri="{FF2B5EF4-FFF2-40B4-BE49-F238E27FC236}">
                  <a16:creationId xmlns:a16="http://schemas.microsoft.com/office/drawing/2014/main" id="{35034799-E151-8C4B-AB85-6964F3C811FF}"/>
                </a:ext>
              </a:extLst>
            </p:cNvPr>
            <p:cNvPicPr>
              <a:picLocks noChangeAspect="1"/>
            </p:cNvPicPr>
            <p:nvPr/>
          </p:nvPicPr>
          <p:blipFill rotWithShape="1">
            <a:blip r:embed="rId10"/>
            <a:srcRect l="32234" t="26092" r="18994" b="29935"/>
            <a:stretch/>
          </p:blipFill>
          <p:spPr>
            <a:xfrm>
              <a:off x="2441385" y="1870819"/>
              <a:ext cx="1619592" cy="1522950"/>
            </a:xfrm>
            <a:prstGeom prst="roundRect">
              <a:avLst/>
            </a:prstGeom>
          </p:spPr>
        </p:pic>
        <p:pic>
          <p:nvPicPr>
            <p:cNvPr id="13" name="図 12">
              <a:extLst>
                <a:ext uri="{FF2B5EF4-FFF2-40B4-BE49-F238E27FC236}">
                  <a16:creationId xmlns:a16="http://schemas.microsoft.com/office/drawing/2014/main" id="{86148284-A8F2-9F49-8869-439C270C1FEF}"/>
                </a:ext>
              </a:extLst>
            </p:cNvPr>
            <p:cNvPicPr>
              <a:picLocks noChangeAspect="1"/>
            </p:cNvPicPr>
            <p:nvPr/>
          </p:nvPicPr>
          <p:blipFill rotWithShape="1">
            <a:blip r:embed="rId11"/>
            <a:srcRect l="43668" t="17415" r="34743" b="19094"/>
            <a:stretch/>
          </p:blipFill>
          <p:spPr>
            <a:xfrm>
              <a:off x="10666889" y="316267"/>
              <a:ext cx="1602585" cy="1517647"/>
            </a:xfrm>
            <a:prstGeom prst="roundRect">
              <a:avLst/>
            </a:prstGeom>
          </p:spPr>
        </p:pic>
        <p:pic>
          <p:nvPicPr>
            <p:cNvPr id="14" name="図 13">
              <a:extLst>
                <a:ext uri="{FF2B5EF4-FFF2-40B4-BE49-F238E27FC236}">
                  <a16:creationId xmlns:a16="http://schemas.microsoft.com/office/drawing/2014/main" id="{11E10F16-1B5C-5D43-B983-0614649C0147}"/>
                </a:ext>
              </a:extLst>
            </p:cNvPr>
            <p:cNvPicPr>
              <a:picLocks noChangeAspect="1"/>
            </p:cNvPicPr>
            <p:nvPr/>
          </p:nvPicPr>
          <p:blipFill rotWithShape="1">
            <a:blip r:embed="rId12"/>
            <a:srcRect l="56965" t="43751" r="13803" b="20636"/>
            <a:stretch/>
          </p:blipFill>
          <p:spPr>
            <a:xfrm>
              <a:off x="7360046" y="-1179897"/>
              <a:ext cx="1616738" cy="1477148"/>
            </a:xfrm>
            <a:prstGeom prst="roundRect">
              <a:avLst/>
            </a:prstGeom>
            <a:ln>
              <a:noFill/>
            </a:ln>
          </p:spPr>
        </p:pic>
        <p:pic>
          <p:nvPicPr>
            <p:cNvPr id="15" name="図 14">
              <a:extLst>
                <a:ext uri="{FF2B5EF4-FFF2-40B4-BE49-F238E27FC236}">
                  <a16:creationId xmlns:a16="http://schemas.microsoft.com/office/drawing/2014/main" id="{DDFB207D-39D4-CD43-8E2E-798F21E72F2D}"/>
                </a:ext>
              </a:extLst>
            </p:cNvPr>
            <p:cNvPicPr>
              <a:picLocks noChangeAspect="1"/>
            </p:cNvPicPr>
            <p:nvPr/>
          </p:nvPicPr>
          <p:blipFill rotWithShape="1">
            <a:blip r:embed="rId13"/>
            <a:srcRect l="32295" t="20879" r="19526" b="20437"/>
            <a:stretch/>
          </p:blipFill>
          <p:spPr>
            <a:xfrm>
              <a:off x="9010145" y="3407739"/>
              <a:ext cx="1625149" cy="1477149"/>
            </a:xfrm>
            <a:prstGeom prst="roundRect">
              <a:avLst/>
            </a:prstGeom>
          </p:spPr>
        </p:pic>
        <p:pic>
          <p:nvPicPr>
            <p:cNvPr id="16" name="図 15">
              <a:extLst>
                <a:ext uri="{FF2B5EF4-FFF2-40B4-BE49-F238E27FC236}">
                  <a16:creationId xmlns:a16="http://schemas.microsoft.com/office/drawing/2014/main" id="{5447A170-B306-7C4F-B875-543C3157DC47}"/>
                </a:ext>
              </a:extLst>
            </p:cNvPr>
            <p:cNvPicPr>
              <a:picLocks noChangeAspect="1"/>
            </p:cNvPicPr>
            <p:nvPr/>
          </p:nvPicPr>
          <p:blipFill rotWithShape="1">
            <a:blip r:embed="rId14"/>
            <a:srcRect l="31811" t="17984" r="31932" b="27253"/>
            <a:stretch/>
          </p:blipFill>
          <p:spPr>
            <a:xfrm>
              <a:off x="10658385" y="1870818"/>
              <a:ext cx="1619592" cy="1525834"/>
            </a:xfrm>
            <a:prstGeom prst="roundRect">
              <a:avLst/>
            </a:prstGeom>
          </p:spPr>
        </p:pic>
        <p:pic>
          <p:nvPicPr>
            <p:cNvPr id="17" name="図 16">
              <a:extLst>
                <a:ext uri="{FF2B5EF4-FFF2-40B4-BE49-F238E27FC236}">
                  <a16:creationId xmlns:a16="http://schemas.microsoft.com/office/drawing/2014/main" id="{24012858-A7C5-2C49-BF6D-27C5B67C92F6}"/>
                </a:ext>
              </a:extLst>
            </p:cNvPr>
            <p:cNvPicPr/>
            <p:nvPr/>
          </p:nvPicPr>
          <p:blipFill rotWithShape="1">
            <a:blip r:embed="rId15">
              <a:extLst>
                <a:ext uri="{28A0092B-C50C-407E-A947-70E740481C1C}">
                  <a14:useLocalDpi xmlns:a14="http://schemas.microsoft.com/office/drawing/2010/main" val="0"/>
                </a:ext>
              </a:extLst>
            </a:blip>
            <a:srcRect l="36850" t="23753" r="21872" b="33748"/>
            <a:stretch/>
          </p:blipFill>
          <p:spPr bwMode="auto">
            <a:xfrm>
              <a:off x="5732241" y="319392"/>
              <a:ext cx="1602585" cy="1528718"/>
            </a:xfrm>
            <a:prstGeom prst="roundRect">
              <a:avLst/>
            </a:prstGeom>
            <a:noFill/>
            <a:ln>
              <a:noFill/>
            </a:ln>
            <a:extLst>
              <a:ext uri="{53640926-AAD7-44D8-BBD7-CCE9431645EC}">
                <a14:shadowObscured xmlns:a14="http://schemas.microsoft.com/office/drawing/2010/main"/>
              </a:ext>
            </a:extLst>
          </p:spPr>
        </p:pic>
        <p:pic>
          <p:nvPicPr>
            <p:cNvPr id="18" name="図 17">
              <a:extLst>
                <a:ext uri="{FF2B5EF4-FFF2-40B4-BE49-F238E27FC236}">
                  <a16:creationId xmlns:a16="http://schemas.microsoft.com/office/drawing/2014/main" id="{B9F8BD58-4495-8B42-A06D-B533CB5ACF18}"/>
                </a:ext>
              </a:extLst>
            </p:cNvPr>
            <p:cNvPicPr>
              <a:picLocks noChangeAspect="1"/>
            </p:cNvPicPr>
            <p:nvPr/>
          </p:nvPicPr>
          <p:blipFill rotWithShape="1">
            <a:blip r:embed="rId16"/>
            <a:srcRect l="17241" t="10123" r="18713" b="13964"/>
            <a:stretch/>
          </p:blipFill>
          <p:spPr>
            <a:xfrm>
              <a:off x="10652865" y="3424977"/>
              <a:ext cx="1630632" cy="1449599"/>
            </a:xfrm>
            <a:prstGeom prst="roundRect">
              <a:avLst/>
            </a:prstGeom>
          </p:spPr>
        </p:pic>
        <p:pic>
          <p:nvPicPr>
            <p:cNvPr id="19" name="図 18">
              <a:extLst>
                <a:ext uri="{FF2B5EF4-FFF2-40B4-BE49-F238E27FC236}">
                  <a16:creationId xmlns:a16="http://schemas.microsoft.com/office/drawing/2014/main" id="{576EC3FF-1FB0-9840-A4D3-FF682FF9B631}"/>
                </a:ext>
              </a:extLst>
            </p:cNvPr>
            <p:cNvPicPr>
              <a:picLocks noChangeAspect="1"/>
            </p:cNvPicPr>
            <p:nvPr/>
          </p:nvPicPr>
          <p:blipFill rotWithShape="1">
            <a:blip r:embed="rId17"/>
            <a:srcRect l="5405" t="19818" r="43211" b="12595"/>
            <a:stretch/>
          </p:blipFill>
          <p:spPr>
            <a:xfrm>
              <a:off x="2441385" y="325159"/>
              <a:ext cx="1619592" cy="1522951"/>
            </a:xfrm>
            <a:prstGeom prst="roundRect">
              <a:avLst/>
            </a:prstGeom>
          </p:spPr>
        </p:pic>
        <p:pic>
          <p:nvPicPr>
            <p:cNvPr id="20" name="図 19" descr="jsces2012_20120528_20-55-07.bmp">
              <a:extLst>
                <a:ext uri="{FF2B5EF4-FFF2-40B4-BE49-F238E27FC236}">
                  <a16:creationId xmlns:a16="http://schemas.microsoft.com/office/drawing/2014/main" id="{47F5E04E-40B5-FD4D-AFBD-232A0AFA4CB3}"/>
                </a:ext>
              </a:extLst>
            </p:cNvPr>
            <p:cNvPicPr>
              <a:picLocks noChangeAspect="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36437" t="30647" r="39933" b="40491"/>
            <a:stretch/>
          </p:blipFill>
          <p:spPr>
            <a:xfrm>
              <a:off x="7360046" y="316267"/>
              <a:ext cx="1616738" cy="1481033"/>
            </a:xfrm>
            <a:prstGeom prst="roundRect">
              <a:avLst/>
            </a:prstGeom>
            <a:ln>
              <a:noFill/>
            </a:ln>
          </p:spPr>
        </p:pic>
        <p:pic>
          <p:nvPicPr>
            <p:cNvPr id="21" name="図 20">
              <a:extLst>
                <a:ext uri="{FF2B5EF4-FFF2-40B4-BE49-F238E27FC236}">
                  <a16:creationId xmlns:a16="http://schemas.microsoft.com/office/drawing/2014/main" id="{49EE82FF-6DBB-2F47-89A8-C8C331235723}"/>
                </a:ext>
              </a:extLst>
            </p:cNvPr>
            <p:cNvPicPr>
              <a:picLocks noChangeAspect="1"/>
            </p:cNvPicPr>
            <p:nvPr/>
          </p:nvPicPr>
          <p:blipFill rotWithShape="1">
            <a:blip r:embed="rId19">
              <a:clrChange>
                <a:clrFrom>
                  <a:srgbClr val="FFFFFF"/>
                </a:clrFrom>
                <a:clrTo>
                  <a:srgbClr val="FFFFFF">
                    <a:alpha val="0"/>
                  </a:srgbClr>
                </a:clrTo>
              </a:clrChange>
            </a:blip>
            <a:srcRect l="20216" t="37749" r="38780" b="13502"/>
            <a:stretch/>
          </p:blipFill>
          <p:spPr>
            <a:xfrm>
              <a:off x="5732241" y="-1179898"/>
              <a:ext cx="1602585" cy="1477149"/>
            </a:xfrm>
            <a:prstGeom prst="roundRect">
              <a:avLst/>
            </a:prstGeom>
            <a:ln>
              <a:noFill/>
            </a:ln>
          </p:spPr>
        </p:pic>
        <p:pic>
          <p:nvPicPr>
            <p:cNvPr id="22" name="図 21">
              <a:extLst>
                <a:ext uri="{FF2B5EF4-FFF2-40B4-BE49-F238E27FC236}">
                  <a16:creationId xmlns:a16="http://schemas.microsoft.com/office/drawing/2014/main" id="{BB54F3EB-9416-DD48-AD46-D954AD9E3FE0}"/>
                </a:ext>
              </a:extLst>
            </p:cNvPr>
            <p:cNvPicPr>
              <a:picLocks noChangeAspect="1"/>
            </p:cNvPicPr>
            <p:nvPr/>
          </p:nvPicPr>
          <p:blipFill rotWithShape="1">
            <a:blip r:embed="rId20">
              <a:extLst>
                <a:ext uri="{28A0092B-C50C-407E-A947-70E740481C1C}">
                  <a14:useLocalDpi xmlns:a14="http://schemas.microsoft.com/office/drawing/2010/main" val="0"/>
                </a:ext>
              </a:extLst>
            </a:blip>
            <a:srcRect l="41343" t="20487" r="22049" b="47499"/>
            <a:stretch/>
          </p:blipFill>
          <p:spPr>
            <a:xfrm>
              <a:off x="2441386" y="3407739"/>
              <a:ext cx="1619592" cy="1477149"/>
            </a:xfrm>
            <a:prstGeom prst="roundRect">
              <a:avLst/>
            </a:prstGeom>
            <a:effectLst/>
          </p:spPr>
        </p:pic>
        <p:pic>
          <p:nvPicPr>
            <p:cNvPr id="23" name="図 22">
              <a:extLst>
                <a:ext uri="{FF2B5EF4-FFF2-40B4-BE49-F238E27FC236}">
                  <a16:creationId xmlns:a16="http://schemas.microsoft.com/office/drawing/2014/main" id="{DD7EF8E5-28C1-194E-ABDC-01C30699F675}"/>
                </a:ext>
              </a:extLst>
            </p:cNvPr>
            <p:cNvPicPr>
              <a:picLocks noChangeAspect="1"/>
            </p:cNvPicPr>
            <p:nvPr/>
          </p:nvPicPr>
          <p:blipFill rotWithShape="1">
            <a:blip r:embed="rId21"/>
            <a:srcRect l="49148" t="30408" r="11512" b="32312"/>
            <a:stretch/>
          </p:blipFill>
          <p:spPr>
            <a:xfrm>
              <a:off x="4093845" y="319392"/>
              <a:ext cx="1613176" cy="1528718"/>
            </a:xfrm>
            <a:prstGeom prst="roundRect">
              <a:avLst/>
            </a:prstGeom>
          </p:spPr>
        </p:pic>
        <p:pic>
          <p:nvPicPr>
            <p:cNvPr id="24" name="図 5">
              <a:extLst>
                <a:ext uri="{FF2B5EF4-FFF2-40B4-BE49-F238E27FC236}">
                  <a16:creationId xmlns:a16="http://schemas.microsoft.com/office/drawing/2014/main" id="{1395E192-CD73-214B-89D8-ECEA841E50EB}"/>
                </a:ext>
              </a:extLst>
            </p:cNvPr>
            <p:cNvPicPr>
              <a:picLocks noChangeAspect="1"/>
            </p:cNvPicPr>
            <p:nvPr/>
          </p:nvPicPr>
          <p:blipFill rotWithShape="1">
            <a:blip r:embed="rId22">
              <a:extLst>
                <a:ext uri="{28A0092B-C50C-407E-A947-70E740481C1C}">
                  <a14:useLocalDpi xmlns:a14="http://schemas.microsoft.com/office/drawing/2010/main" val="0"/>
                </a:ext>
              </a:extLst>
            </a:blip>
            <a:srcRect l="47905" t="8179" r="36097" b="68870"/>
            <a:stretch/>
          </p:blipFill>
          <p:spPr bwMode="auto">
            <a:xfrm>
              <a:off x="4090278" y="3407739"/>
              <a:ext cx="1613889" cy="1466837"/>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図 10" descr="screenshot_339.png">
              <a:extLst>
                <a:ext uri="{FF2B5EF4-FFF2-40B4-BE49-F238E27FC236}">
                  <a16:creationId xmlns:a16="http://schemas.microsoft.com/office/drawing/2014/main" id="{5C1ED87B-1FFA-7741-8E40-C4C29C659221}"/>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54001" t="3926" r="3749" b="5264"/>
            <a:stretch/>
          </p:blipFill>
          <p:spPr bwMode="auto">
            <a:xfrm>
              <a:off x="4090278" y="-1179898"/>
              <a:ext cx="1616743" cy="1477149"/>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7" descr="スクリーンショット 2016-08-29 13.23.25.png">
              <a:extLst>
                <a:ext uri="{FF2B5EF4-FFF2-40B4-BE49-F238E27FC236}">
                  <a16:creationId xmlns:a16="http://schemas.microsoft.com/office/drawing/2014/main" id="{0AC867D6-2FEF-5D42-BAB7-E54706C8BFC7}"/>
                </a:ext>
              </a:extLst>
            </p:cNvPr>
            <p:cNvPicPr>
              <a:picLocks noChangeAspect="1"/>
            </p:cNvPicPr>
            <p:nvPr/>
          </p:nvPicPr>
          <p:blipFill rotWithShape="1">
            <a:blip r:embed="rId24">
              <a:extLst>
                <a:ext uri="{28A0092B-C50C-407E-A947-70E740481C1C}">
                  <a14:useLocalDpi xmlns:a14="http://schemas.microsoft.com/office/drawing/2010/main" val="0"/>
                </a:ext>
              </a:extLst>
            </a:blip>
            <a:srcRect l="44885" t="7034" r="23973" b="35314"/>
            <a:stretch/>
          </p:blipFill>
          <p:spPr>
            <a:xfrm>
              <a:off x="7357187" y="3407739"/>
              <a:ext cx="1619597" cy="1477149"/>
            </a:xfrm>
            <a:prstGeom prst="roundRect">
              <a:avLst/>
            </a:prstGeom>
          </p:spPr>
        </p:pic>
        <p:pic>
          <p:nvPicPr>
            <p:cNvPr id="27" name="図 26">
              <a:extLst>
                <a:ext uri="{FF2B5EF4-FFF2-40B4-BE49-F238E27FC236}">
                  <a16:creationId xmlns:a16="http://schemas.microsoft.com/office/drawing/2014/main" id="{FCC3637D-44E7-7040-93B4-1C555357DF12}"/>
                </a:ext>
              </a:extLst>
            </p:cNvPr>
            <p:cNvPicPr>
              <a:picLocks noChangeAspect="1"/>
            </p:cNvPicPr>
            <p:nvPr/>
          </p:nvPicPr>
          <p:blipFill rotWithShape="1">
            <a:blip r:embed="rId25"/>
            <a:srcRect l="23184" t="34876" r="35737" b="28340"/>
            <a:stretch/>
          </p:blipFill>
          <p:spPr>
            <a:xfrm>
              <a:off x="8999145" y="319392"/>
              <a:ext cx="1630632" cy="1522951"/>
            </a:xfrm>
            <a:prstGeom prst="roundRect">
              <a:avLst/>
            </a:prstGeom>
          </p:spPr>
        </p:pic>
        <p:pic>
          <p:nvPicPr>
            <p:cNvPr id="28" name="図 27" descr="screenshot_347.png">
              <a:extLst>
                <a:ext uri="{FF2B5EF4-FFF2-40B4-BE49-F238E27FC236}">
                  <a16:creationId xmlns:a16="http://schemas.microsoft.com/office/drawing/2014/main" id="{AA870A89-9B8D-F745-8F05-B327C32CAEBD}"/>
                </a:ext>
              </a:extLst>
            </p:cNvPr>
            <p:cNvPicPr>
              <a:picLocks noChangeAspect="1"/>
            </p:cNvPicPr>
            <p:nvPr/>
          </p:nvPicPr>
          <p:blipFill rotWithShape="1">
            <a:blip r:embed="rId26">
              <a:extLst>
                <a:ext uri="{28A0092B-C50C-407E-A947-70E740481C1C}">
                  <a14:useLocalDpi xmlns:a14="http://schemas.microsoft.com/office/drawing/2010/main" val="0"/>
                </a:ext>
              </a:extLst>
            </a:blip>
            <a:srcRect l="18763" t="26777" r="13051" b="13336"/>
            <a:stretch/>
          </p:blipFill>
          <p:spPr>
            <a:xfrm>
              <a:off x="9004662" y="-1179898"/>
              <a:ext cx="1630632" cy="1477149"/>
            </a:xfrm>
            <a:prstGeom prst="roundRect">
              <a:avLst/>
            </a:prstGeom>
          </p:spPr>
        </p:pic>
      </p:grpSp>
      <p:grpSp>
        <p:nvGrpSpPr>
          <p:cNvPr id="58" name="グループ化 57">
            <a:extLst>
              <a:ext uri="{FF2B5EF4-FFF2-40B4-BE49-F238E27FC236}">
                <a16:creationId xmlns:a16="http://schemas.microsoft.com/office/drawing/2014/main" id="{E2DD2499-B527-4D4B-971E-9222F6DFB18E}"/>
              </a:ext>
            </a:extLst>
          </p:cNvPr>
          <p:cNvGrpSpPr/>
          <p:nvPr/>
        </p:nvGrpSpPr>
        <p:grpSpPr>
          <a:xfrm>
            <a:off x="8018786" y="5864556"/>
            <a:ext cx="3752951" cy="584775"/>
            <a:chOff x="8018786" y="5864556"/>
            <a:chExt cx="3752951" cy="584775"/>
          </a:xfrm>
        </p:grpSpPr>
        <p:sp>
          <p:nvSpPr>
            <p:cNvPr id="56" name="テキスト ボックス 55">
              <a:extLst>
                <a:ext uri="{FF2B5EF4-FFF2-40B4-BE49-F238E27FC236}">
                  <a16:creationId xmlns:a16="http://schemas.microsoft.com/office/drawing/2014/main" id="{F9BEDDA1-67E6-C749-BD38-3555CD724296}"/>
                </a:ext>
              </a:extLst>
            </p:cNvPr>
            <p:cNvSpPr txBox="1"/>
            <p:nvPr/>
          </p:nvSpPr>
          <p:spPr>
            <a:xfrm>
              <a:off x="8603562" y="5864556"/>
              <a:ext cx="3168175" cy="584775"/>
            </a:xfrm>
            <a:prstGeom prst="rect">
              <a:avLst/>
            </a:prstGeom>
            <a:noFill/>
          </p:spPr>
          <p:txBody>
            <a:bodyPr wrap="none" rtlCol="0">
              <a:spAutoFit/>
            </a:bodyPr>
            <a:lstStyle/>
            <a:p>
              <a:pPr algn="r"/>
              <a:r>
                <a:rPr kumimoji="1" lang="en" altLang="ja-JP" sz="1600" dirty="0"/>
                <a:t>https://</a:t>
              </a:r>
              <a:r>
                <a:rPr kumimoji="1" lang="en" altLang="ja-JP" b="1" dirty="0" err="1"/>
                <a:t>github</a:t>
              </a:r>
              <a:r>
                <a:rPr kumimoji="1" lang="en" altLang="ja-JP" sz="1600" dirty="0" err="1"/>
                <a:t>.com</a:t>
              </a:r>
              <a:r>
                <a:rPr kumimoji="1" lang="en" altLang="ja-JP" sz="1600" dirty="0"/>
                <a:t>/</a:t>
              </a:r>
              <a:r>
                <a:rPr kumimoji="1" lang="en" altLang="ja-JP" sz="1600" dirty="0" err="1"/>
                <a:t>naohisas</a:t>
              </a:r>
              <a:r>
                <a:rPr kumimoji="1" lang="en" altLang="ja-JP" sz="1600" dirty="0"/>
                <a:t>/</a:t>
              </a:r>
              <a:r>
                <a:rPr kumimoji="1" lang="en" altLang="ja-JP" b="1" dirty="0"/>
                <a:t>KVS</a:t>
              </a:r>
              <a:endParaRPr kumimoji="1" lang="en" altLang="ja-JP" sz="1600" b="1" dirty="0"/>
            </a:p>
            <a:p>
              <a:pPr algn="r"/>
              <a:r>
                <a:rPr kumimoji="1" lang="en" altLang="ja-JP" sz="1400" dirty="0">
                  <a:solidFill>
                    <a:schemeClr val="bg1">
                      <a:lumMod val="75000"/>
                    </a:schemeClr>
                  </a:solidFill>
                </a:rPr>
                <a:t>https://</a:t>
              </a:r>
              <a:r>
                <a:rPr kumimoji="1" lang="en" altLang="ja-JP" sz="1400" dirty="0" err="1">
                  <a:solidFill>
                    <a:schemeClr val="bg1">
                      <a:lumMod val="75000"/>
                    </a:schemeClr>
                  </a:solidFill>
                </a:rPr>
                <a:t>github.com</a:t>
              </a:r>
              <a:r>
                <a:rPr kumimoji="1" lang="en" altLang="ja-JP" sz="1400" dirty="0">
                  <a:solidFill>
                    <a:schemeClr val="bg1">
                      <a:lumMod val="75000"/>
                    </a:schemeClr>
                  </a:solidFill>
                </a:rPr>
                <a:t>/</a:t>
              </a:r>
              <a:r>
                <a:rPr kumimoji="1" lang="en" altLang="ja-JP" sz="1400" dirty="0" err="1">
                  <a:solidFill>
                    <a:schemeClr val="bg1">
                      <a:lumMod val="75000"/>
                    </a:schemeClr>
                  </a:solidFill>
                </a:rPr>
                <a:t>vizlab-kobe</a:t>
              </a:r>
              <a:r>
                <a:rPr kumimoji="1" lang="en" altLang="ja-JP" sz="1400" dirty="0">
                  <a:solidFill>
                    <a:schemeClr val="bg1">
                      <a:lumMod val="75000"/>
                    </a:schemeClr>
                  </a:solidFill>
                </a:rPr>
                <a:t>/</a:t>
              </a:r>
              <a:r>
                <a:rPr kumimoji="1" lang="en" altLang="ja-JP" sz="1400" dirty="0" err="1">
                  <a:solidFill>
                    <a:schemeClr val="bg1">
                      <a:lumMod val="75000"/>
                    </a:schemeClr>
                  </a:solidFill>
                </a:rPr>
                <a:t>InSituVis</a:t>
              </a:r>
              <a:endParaRPr kumimoji="1" lang="ja-JP" altLang="en-US" sz="1400">
                <a:solidFill>
                  <a:schemeClr val="bg1">
                    <a:lumMod val="75000"/>
                  </a:schemeClr>
                </a:solidFill>
              </a:endParaRPr>
            </a:p>
          </p:txBody>
        </p:sp>
        <p:pic>
          <p:nvPicPr>
            <p:cNvPr id="57" name="図 56">
              <a:extLst>
                <a:ext uri="{FF2B5EF4-FFF2-40B4-BE49-F238E27FC236}">
                  <a16:creationId xmlns:a16="http://schemas.microsoft.com/office/drawing/2014/main" id="{7C55E0EB-73E0-0542-8180-BC6E69FCBB71}"/>
                </a:ext>
              </a:extLst>
            </p:cNvPr>
            <p:cNvPicPr>
              <a:picLocks noChangeAspect="1"/>
            </p:cNvPicPr>
            <p:nvPr/>
          </p:nvPicPr>
          <p:blipFill>
            <a:blip r:embed="rId27"/>
            <a:stretch>
              <a:fillRect/>
            </a:stretch>
          </p:blipFill>
          <p:spPr>
            <a:xfrm>
              <a:off x="8018786" y="5864556"/>
              <a:ext cx="584775" cy="584775"/>
            </a:xfrm>
            <a:prstGeom prst="rect">
              <a:avLst/>
            </a:prstGeom>
          </p:spPr>
        </p:pic>
      </p:grpSp>
    </p:spTree>
    <p:extLst>
      <p:ext uri="{BB962C8B-B14F-4D97-AF65-F5344CB8AC3E}">
        <p14:creationId xmlns:p14="http://schemas.microsoft.com/office/powerpoint/2010/main" val="3181390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7DFE79-F055-6143-BFA8-B92B55703532}"/>
              </a:ext>
            </a:extLst>
          </p:cNvPr>
          <p:cNvSpPr>
            <a:spLocks noGrp="1"/>
          </p:cNvSpPr>
          <p:nvPr>
            <p:ph type="title"/>
          </p:nvPr>
        </p:nvSpPr>
        <p:spPr/>
        <p:txBody>
          <a:bodyPr/>
          <a:lstStyle/>
          <a:p>
            <a:r>
              <a:rPr kumimoji="1" lang="ja-JP" altLang="en-US"/>
              <a:t>研究紹介</a:t>
            </a:r>
            <a:r>
              <a:rPr lang="ja-JP" altLang="en-US"/>
              <a:t>（</a:t>
            </a:r>
            <a:r>
              <a:rPr lang="en-US" altLang="ja-JP" dirty="0"/>
              <a:t>2/4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62BDD076-6C8C-804C-BBDA-CFD56FF6150A}"/>
              </a:ext>
            </a:extLst>
          </p:cNvPr>
          <p:cNvSpPr>
            <a:spLocks noGrp="1"/>
          </p:cNvSpPr>
          <p:nvPr>
            <p:ph idx="1"/>
          </p:nvPr>
        </p:nvSpPr>
        <p:spPr/>
        <p:txBody>
          <a:bodyPr/>
          <a:lstStyle/>
          <a:p>
            <a:r>
              <a:rPr lang="ja-JP" altLang="en-US" b="1"/>
              <a:t>重要な変化を見逃さない可視化</a:t>
            </a:r>
            <a:endParaRPr lang="en-US" altLang="ja-JP" b="1" dirty="0"/>
          </a:p>
          <a:p>
            <a:pPr lvl="1"/>
            <a:r>
              <a:rPr lang="ja-JP" altLang="en-US"/>
              <a:t>アンサンブルシミュレーション向け視覚的データ解析</a:t>
            </a:r>
            <a:endParaRPr kumimoji="1" lang="ja-JP" altLang="en-US"/>
          </a:p>
        </p:txBody>
      </p:sp>
      <p:pic>
        <p:nvPicPr>
          <p:cNvPr id="205" name="図 204">
            <a:extLst>
              <a:ext uri="{FF2B5EF4-FFF2-40B4-BE49-F238E27FC236}">
                <a16:creationId xmlns:a16="http://schemas.microsoft.com/office/drawing/2014/main" id="{8704483E-87A5-4E4B-B260-66CA37A93CC7}"/>
              </a:ext>
            </a:extLst>
          </p:cNvPr>
          <p:cNvPicPr>
            <a:picLocks noChangeAspect="1"/>
          </p:cNvPicPr>
          <p:nvPr/>
        </p:nvPicPr>
        <p:blipFill>
          <a:blip r:embed="rId2"/>
          <a:stretch>
            <a:fillRect/>
          </a:stretch>
        </p:blipFill>
        <p:spPr>
          <a:xfrm>
            <a:off x="362712" y="2921713"/>
            <a:ext cx="3325261" cy="2901189"/>
          </a:xfrm>
          <a:prstGeom prst="rect">
            <a:avLst/>
          </a:prstGeom>
        </p:spPr>
      </p:pic>
      <p:grpSp>
        <p:nvGrpSpPr>
          <p:cNvPr id="214" name="グループ化 213">
            <a:extLst>
              <a:ext uri="{FF2B5EF4-FFF2-40B4-BE49-F238E27FC236}">
                <a16:creationId xmlns:a16="http://schemas.microsoft.com/office/drawing/2014/main" id="{6F5504E2-0BED-2349-854E-E72387AEB9E1}"/>
              </a:ext>
            </a:extLst>
          </p:cNvPr>
          <p:cNvGrpSpPr/>
          <p:nvPr/>
        </p:nvGrpSpPr>
        <p:grpSpPr>
          <a:xfrm>
            <a:off x="3854048" y="3429000"/>
            <a:ext cx="3045059" cy="2241934"/>
            <a:chOff x="3435681" y="4080840"/>
            <a:chExt cx="3045059" cy="2241934"/>
          </a:xfrm>
        </p:grpSpPr>
        <p:pic>
          <p:nvPicPr>
            <p:cNvPr id="207" name="図 206" descr="グラフ, 折れ線グラフ&#10;&#10;自動的に生成された説明">
              <a:extLst>
                <a:ext uri="{FF2B5EF4-FFF2-40B4-BE49-F238E27FC236}">
                  <a16:creationId xmlns:a16="http://schemas.microsoft.com/office/drawing/2014/main" id="{00FD1404-F956-E64E-A5EB-F03ABE5AC703}"/>
                </a:ext>
              </a:extLst>
            </p:cNvPr>
            <p:cNvPicPr>
              <a:picLocks noChangeAspect="1"/>
            </p:cNvPicPr>
            <p:nvPr/>
          </p:nvPicPr>
          <p:blipFill rotWithShape="1">
            <a:blip r:embed="rId3"/>
            <a:srcRect b="49955"/>
            <a:stretch/>
          </p:blipFill>
          <p:spPr>
            <a:xfrm>
              <a:off x="3435681" y="4080840"/>
              <a:ext cx="1454042" cy="1152528"/>
            </a:xfrm>
            <a:prstGeom prst="rect">
              <a:avLst/>
            </a:prstGeom>
          </p:spPr>
        </p:pic>
        <p:pic>
          <p:nvPicPr>
            <p:cNvPr id="208" name="図 207" descr="グラフ, 折れ線グラフ&#10;&#10;自動的に生成された説明">
              <a:extLst>
                <a:ext uri="{FF2B5EF4-FFF2-40B4-BE49-F238E27FC236}">
                  <a16:creationId xmlns:a16="http://schemas.microsoft.com/office/drawing/2014/main" id="{D1B733CF-223E-0842-8A90-AB8035BCA74F}"/>
                </a:ext>
              </a:extLst>
            </p:cNvPr>
            <p:cNvPicPr>
              <a:picLocks noChangeAspect="1"/>
            </p:cNvPicPr>
            <p:nvPr/>
          </p:nvPicPr>
          <p:blipFill rotWithShape="1">
            <a:blip r:embed="rId3"/>
            <a:srcRect t="51648"/>
            <a:stretch/>
          </p:blipFill>
          <p:spPr>
            <a:xfrm>
              <a:off x="5012864" y="4081784"/>
              <a:ext cx="1454042" cy="1113550"/>
            </a:xfrm>
            <a:prstGeom prst="rect">
              <a:avLst/>
            </a:prstGeom>
          </p:spPr>
        </p:pic>
        <p:pic>
          <p:nvPicPr>
            <p:cNvPr id="210" name="図 209" descr="マップ&#10;&#10;自動的に生成された説明">
              <a:extLst>
                <a:ext uri="{FF2B5EF4-FFF2-40B4-BE49-F238E27FC236}">
                  <a16:creationId xmlns:a16="http://schemas.microsoft.com/office/drawing/2014/main" id="{6F94A6B2-32ED-D049-9CC3-1DFA329A611D}"/>
                </a:ext>
              </a:extLst>
            </p:cNvPr>
            <p:cNvPicPr>
              <a:picLocks noChangeAspect="1"/>
            </p:cNvPicPr>
            <p:nvPr/>
          </p:nvPicPr>
          <p:blipFill rotWithShape="1">
            <a:blip r:embed="rId4"/>
            <a:srcRect l="64900" t="12642" r="4000" b="7603"/>
            <a:stretch/>
          </p:blipFill>
          <p:spPr>
            <a:xfrm>
              <a:off x="5061968" y="5326514"/>
              <a:ext cx="1418772" cy="985386"/>
            </a:xfrm>
            <a:prstGeom prst="rect">
              <a:avLst/>
            </a:prstGeom>
          </p:spPr>
        </p:pic>
        <p:pic>
          <p:nvPicPr>
            <p:cNvPr id="211" name="図 210" descr="マップ&#10;&#10;自動的に生成された説明">
              <a:extLst>
                <a:ext uri="{FF2B5EF4-FFF2-40B4-BE49-F238E27FC236}">
                  <a16:creationId xmlns:a16="http://schemas.microsoft.com/office/drawing/2014/main" id="{B3A1C54F-30BB-8146-BC74-4EB2DEC66DB7}"/>
                </a:ext>
              </a:extLst>
            </p:cNvPr>
            <p:cNvPicPr>
              <a:picLocks noChangeAspect="1"/>
            </p:cNvPicPr>
            <p:nvPr/>
          </p:nvPicPr>
          <p:blipFill rotWithShape="1">
            <a:blip r:embed="rId4"/>
            <a:srcRect l="776" t="13775" r="67350" b="6472"/>
            <a:stretch/>
          </p:blipFill>
          <p:spPr>
            <a:xfrm>
              <a:off x="3490438" y="5337388"/>
              <a:ext cx="1454042" cy="985386"/>
            </a:xfrm>
            <a:prstGeom prst="rect">
              <a:avLst/>
            </a:prstGeom>
          </p:spPr>
        </p:pic>
      </p:grpSp>
      <p:sp>
        <p:nvSpPr>
          <p:cNvPr id="215" name="テキスト ボックス 214">
            <a:extLst>
              <a:ext uri="{FF2B5EF4-FFF2-40B4-BE49-F238E27FC236}">
                <a16:creationId xmlns:a16="http://schemas.microsoft.com/office/drawing/2014/main" id="{987AC958-03B2-A740-9E76-3675BFD85620}"/>
              </a:ext>
            </a:extLst>
          </p:cNvPr>
          <p:cNvSpPr txBox="1"/>
          <p:nvPr/>
        </p:nvSpPr>
        <p:spPr>
          <a:xfrm>
            <a:off x="623355" y="5930741"/>
            <a:ext cx="2803973" cy="492443"/>
          </a:xfrm>
          <a:prstGeom prst="rect">
            <a:avLst/>
          </a:prstGeom>
          <a:noFill/>
        </p:spPr>
        <p:txBody>
          <a:bodyPr wrap="none" rtlCol="0">
            <a:spAutoFit/>
          </a:bodyPr>
          <a:lstStyle/>
          <a:p>
            <a:pPr algn="ctr"/>
            <a:r>
              <a:rPr kumimoji="1" lang="ja-JP" altLang="en-US" sz="1400"/>
              <a:t>アンサンブルデータ</a:t>
            </a:r>
            <a:endParaRPr kumimoji="1" lang="en-US" altLang="ja-JP" sz="1400" dirty="0"/>
          </a:p>
          <a:p>
            <a:pPr algn="ctr"/>
            <a:r>
              <a:rPr kumimoji="1" lang="ja-JP" altLang="en-US" sz="1200"/>
              <a:t>（アンサンブル</a:t>
            </a:r>
            <a:r>
              <a:rPr kumimoji="1" lang="en-US" altLang="ja-JP" sz="1200" dirty="0"/>
              <a:t>E, </a:t>
            </a:r>
            <a:r>
              <a:rPr kumimoji="1" lang="ja-JP" altLang="en-US" sz="1200"/>
              <a:t>時系列</a:t>
            </a:r>
            <a:r>
              <a:rPr kumimoji="1" lang="en-US" altLang="ja-JP" sz="1200" dirty="0"/>
              <a:t>T</a:t>
            </a:r>
            <a:r>
              <a:rPr kumimoji="1" lang="ja-JP" altLang="en-US" sz="1200"/>
              <a:t>、多変数</a:t>
            </a:r>
            <a:r>
              <a:rPr kumimoji="1" lang="en-US" altLang="ja-JP" sz="1200" dirty="0"/>
              <a:t>V</a:t>
            </a:r>
            <a:r>
              <a:rPr kumimoji="1" lang="ja-JP" altLang="en-US" sz="1200"/>
              <a:t>）</a:t>
            </a:r>
          </a:p>
        </p:txBody>
      </p:sp>
      <p:sp>
        <p:nvSpPr>
          <p:cNvPr id="216" name="テキスト ボックス 215">
            <a:extLst>
              <a:ext uri="{FF2B5EF4-FFF2-40B4-BE49-F238E27FC236}">
                <a16:creationId xmlns:a16="http://schemas.microsoft.com/office/drawing/2014/main" id="{1C27C6AB-FFA8-7848-B973-420F5B2DD5E7}"/>
              </a:ext>
            </a:extLst>
          </p:cNvPr>
          <p:cNvSpPr txBox="1"/>
          <p:nvPr/>
        </p:nvSpPr>
        <p:spPr>
          <a:xfrm>
            <a:off x="5147298" y="5796333"/>
            <a:ext cx="1737975" cy="253916"/>
          </a:xfrm>
          <a:prstGeom prst="rect">
            <a:avLst/>
          </a:prstGeom>
          <a:noFill/>
        </p:spPr>
        <p:txBody>
          <a:bodyPr wrap="none" rtlCol="0">
            <a:spAutoFit/>
          </a:bodyPr>
          <a:lstStyle/>
          <a:p>
            <a:pPr algn="r"/>
            <a:r>
              <a:rPr kumimoji="1" lang="en-US" altLang="ja-JP" sz="1050" dirty="0" err="1"/>
              <a:t>Y.Maejima</a:t>
            </a:r>
            <a:r>
              <a:rPr kumimoji="1" lang="en-US" altLang="ja-JP" sz="1050" dirty="0"/>
              <a:t> </a:t>
            </a:r>
            <a:r>
              <a:rPr kumimoji="1" lang="en-US" altLang="ja-JP" sz="1050" dirty="0" err="1"/>
              <a:t>et.al</a:t>
            </a:r>
            <a:r>
              <a:rPr kumimoji="1" lang="en-US" altLang="ja-JP" sz="1050" dirty="0"/>
              <a:t>., JMSJ, 2019</a:t>
            </a:r>
            <a:endParaRPr kumimoji="1" lang="ja-JP" altLang="en-US" sz="1050"/>
          </a:p>
        </p:txBody>
      </p:sp>
      <p:pic>
        <p:nvPicPr>
          <p:cNvPr id="217" name="図 216">
            <a:extLst>
              <a:ext uri="{FF2B5EF4-FFF2-40B4-BE49-F238E27FC236}">
                <a16:creationId xmlns:a16="http://schemas.microsoft.com/office/drawing/2014/main" id="{D1C51006-6DE0-474F-97C2-2C304E28F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7354" y="2829469"/>
            <a:ext cx="2247337" cy="2218795"/>
          </a:xfrm>
          <a:prstGeom prst="rect">
            <a:avLst/>
          </a:prstGeom>
        </p:spPr>
      </p:pic>
      <p:pic>
        <p:nvPicPr>
          <p:cNvPr id="219" name="Google Shape;104;p17">
            <a:extLst>
              <a:ext uri="{FF2B5EF4-FFF2-40B4-BE49-F238E27FC236}">
                <a16:creationId xmlns:a16="http://schemas.microsoft.com/office/drawing/2014/main" id="{BBCDB1CB-566A-FE40-8AE1-280E6DE1FE6D}"/>
              </a:ext>
            </a:extLst>
          </p:cNvPr>
          <p:cNvPicPr preferRelativeResize="0"/>
          <p:nvPr/>
        </p:nvPicPr>
        <p:blipFill rotWithShape="1">
          <a:blip r:embed="rId6">
            <a:clrChange>
              <a:clrFrom>
                <a:srgbClr val="FFFFFF"/>
              </a:clrFrom>
              <a:clrTo>
                <a:srgbClr val="FFFFFF">
                  <a:alpha val="0"/>
                </a:srgbClr>
              </a:clrTo>
            </a:clrChange>
            <a:alphaModFix/>
          </a:blip>
          <a:srcRect l="6630" t="22744" r="8792" b="5941"/>
          <a:stretch/>
        </p:blipFill>
        <p:spPr>
          <a:xfrm>
            <a:off x="7287609" y="2829470"/>
            <a:ext cx="2040442" cy="1752058"/>
          </a:xfrm>
          <a:prstGeom prst="rect">
            <a:avLst/>
          </a:prstGeom>
          <a:noFill/>
          <a:ln>
            <a:noFill/>
          </a:ln>
        </p:spPr>
      </p:pic>
      <p:pic>
        <p:nvPicPr>
          <p:cNvPr id="224" name="Google Shape;104;p17">
            <a:extLst>
              <a:ext uri="{FF2B5EF4-FFF2-40B4-BE49-F238E27FC236}">
                <a16:creationId xmlns:a16="http://schemas.microsoft.com/office/drawing/2014/main" id="{6B9F028D-7CA5-674E-AEBB-4055A77F9F87}"/>
              </a:ext>
            </a:extLst>
          </p:cNvPr>
          <p:cNvPicPr preferRelativeResize="0"/>
          <p:nvPr/>
        </p:nvPicPr>
        <p:blipFill rotWithShape="1">
          <a:blip r:embed="rId6">
            <a:clrChange>
              <a:clrFrom>
                <a:srgbClr val="FFFFFF"/>
              </a:clrFrom>
              <a:clrTo>
                <a:srgbClr val="FFFFFF">
                  <a:alpha val="0"/>
                </a:srgbClr>
              </a:clrTo>
            </a:clrChange>
            <a:alphaModFix/>
          </a:blip>
          <a:srcRect l="27217" t="62671" r="46108" b="21651"/>
          <a:stretch/>
        </p:blipFill>
        <p:spPr>
          <a:xfrm>
            <a:off x="7620791" y="3897274"/>
            <a:ext cx="1707260" cy="1021861"/>
          </a:xfrm>
          <a:prstGeom prst="rect">
            <a:avLst/>
          </a:prstGeom>
          <a:noFill/>
          <a:ln>
            <a:solidFill>
              <a:schemeClr val="bg1"/>
            </a:solidFill>
          </a:ln>
        </p:spPr>
      </p:pic>
      <p:pic>
        <p:nvPicPr>
          <p:cNvPr id="225" name="図 224" descr="図形 が含まれている画像&#10;&#10;自動的に生成された説明">
            <a:extLst>
              <a:ext uri="{FF2B5EF4-FFF2-40B4-BE49-F238E27FC236}">
                <a16:creationId xmlns:a16="http://schemas.microsoft.com/office/drawing/2014/main" id="{3D62D5BC-A3A7-094E-BCAB-3F950596D74B}"/>
              </a:ext>
            </a:extLst>
          </p:cNvPr>
          <p:cNvPicPr>
            <a:picLocks noChangeAspect="1"/>
          </p:cNvPicPr>
          <p:nvPr/>
        </p:nvPicPr>
        <p:blipFill rotWithShape="1">
          <a:blip r:embed="rId7"/>
          <a:srcRect l="70617" t="14756" r="7943" b="44889"/>
          <a:stretch/>
        </p:blipFill>
        <p:spPr>
          <a:xfrm>
            <a:off x="10416342" y="5205081"/>
            <a:ext cx="1183082" cy="1451319"/>
          </a:xfrm>
          <a:prstGeom prst="rect">
            <a:avLst/>
          </a:prstGeom>
          <a:ln>
            <a:solidFill>
              <a:schemeClr val="tx1">
                <a:lumMod val="50000"/>
                <a:lumOff val="50000"/>
              </a:schemeClr>
            </a:solidFill>
          </a:ln>
        </p:spPr>
      </p:pic>
      <p:grpSp>
        <p:nvGrpSpPr>
          <p:cNvPr id="243" name="グループ化 242">
            <a:extLst>
              <a:ext uri="{FF2B5EF4-FFF2-40B4-BE49-F238E27FC236}">
                <a16:creationId xmlns:a16="http://schemas.microsoft.com/office/drawing/2014/main" id="{678F1A64-74F9-D347-A9EA-D6B8C5D39D01}"/>
              </a:ext>
            </a:extLst>
          </p:cNvPr>
          <p:cNvGrpSpPr/>
          <p:nvPr/>
        </p:nvGrpSpPr>
        <p:grpSpPr>
          <a:xfrm>
            <a:off x="7519724" y="5649332"/>
            <a:ext cx="419569" cy="405735"/>
            <a:chOff x="7519724" y="5649332"/>
            <a:chExt cx="419569" cy="405735"/>
          </a:xfrm>
        </p:grpSpPr>
        <p:sp>
          <p:nvSpPr>
            <p:cNvPr id="229" name="直方体 228">
              <a:extLst>
                <a:ext uri="{FF2B5EF4-FFF2-40B4-BE49-F238E27FC236}">
                  <a16:creationId xmlns:a16="http://schemas.microsoft.com/office/drawing/2014/main" id="{6485EB7F-6F0D-0844-B39F-1AB3CFED9136}"/>
                </a:ext>
              </a:extLst>
            </p:cNvPr>
            <p:cNvSpPr/>
            <p:nvPr/>
          </p:nvSpPr>
          <p:spPr>
            <a:xfrm>
              <a:off x="7533558" y="5649332"/>
              <a:ext cx="405735" cy="405735"/>
            </a:xfrm>
            <a:prstGeom prst="cub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テキスト ボックス 229">
              <a:extLst>
                <a:ext uri="{FF2B5EF4-FFF2-40B4-BE49-F238E27FC236}">
                  <a16:creationId xmlns:a16="http://schemas.microsoft.com/office/drawing/2014/main" id="{6A743727-A7EF-B84E-8B67-A728C3B2802F}"/>
                </a:ext>
              </a:extLst>
            </p:cNvPr>
            <p:cNvSpPr txBox="1"/>
            <p:nvPr/>
          </p:nvSpPr>
          <p:spPr>
            <a:xfrm>
              <a:off x="7519724" y="5707510"/>
              <a:ext cx="344966" cy="338554"/>
            </a:xfrm>
            <a:prstGeom prst="rect">
              <a:avLst/>
            </a:prstGeom>
            <a:noFill/>
          </p:spPr>
          <p:txBody>
            <a:bodyPr wrap="none" rtlCol="0">
              <a:spAutoFit/>
            </a:bodyPr>
            <a:lstStyle/>
            <a:p>
              <a:r>
                <a:rPr kumimoji="1" lang="en-US" altLang="ja-JP" sz="1600" b="1" i="1" dirty="0">
                  <a:latin typeface="Times New Roman" panose="02020603050405020304" pitchFamily="18" charset="0"/>
                  <a:cs typeface="Times New Roman" panose="02020603050405020304" pitchFamily="18" charset="0"/>
                </a:rPr>
                <a:t>e</a:t>
              </a:r>
              <a:r>
                <a:rPr kumimoji="1" lang="en-US" altLang="ja-JP" sz="1600" b="1" baseline="-25000" dirty="0">
                  <a:latin typeface="Times New Roman" panose="02020603050405020304" pitchFamily="18" charset="0"/>
                  <a:cs typeface="Times New Roman" panose="02020603050405020304" pitchFamily="18" charset="0"/>
                </a:rPr>
                <a:t>1</a:t>
              </a:r>
              <a:endParaRPr kumimoji="1" lang="ja-JP" altLang="en-US" sz="1600" b="1" baseline="-25000">
                <a:latin typeface="Times New Roman" panose="02020603050405020304" pitchFamily="18" charset="0"/>
                <a:cs typeface="Times New Roman" panose="02020603050405020304" pitchFamily="18" charset="0"/>
              </a:endParaRPr>
            </a:p>
          </p:txBody>
        </p:sp>
      </p:grpSp>
      <p:sp>
        <p:nvSpPr>
          <p:cNvPr id="231" name="円/楕円 230">
            <a:extLst>
              <a:ext uri="{FF2B5EF4-FFF2-40B4-BE49-F238E27FC236}">
                <a16:creationId xmlns:a16="http://schemas.microsoft.com/office/drawing/2014/main" id="{9C46A825-094D-A14E-92FA-572465147B27}"/>
              </a:ext>
            </a:extLst>
          </p:cNvPr>
          <p:cNvSpPr/>
          <p:nvPr/>
        </p:nvSpPr>
        <p:spPr>
          <a:xfrm>
            <a:off x="8034528" y="6164770"/>
            <a:ext cx="121920" cy="12192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直方体 231">
            <a:extLst>
              <a:ext uri="{FF2B5EF4-FFF2-40B4-BE49-F238E27FC236}">
                <a16:creationId xmlns:a16="http://schemas.microsoft.com/office/drawing/2014/main" id="{081DC9AE-84D2-8A49-887E-C7E636962482}"/>
              </a:ext>
            </a:extLst>
          </p:cNvPr>
          <p:cNvSpPr/>
          <p:nvPr/>
        </p:nvSpPr>
        <p:spPr>
          <a:xfrm>
            <a:off x="7988457" y="5290983"/>
            <a:ext cx="405735" cy="405735"/>
          </a:xfrm>
          <a:prstGeom prst="cub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a:extLst>
              <a:ext uri="{FF2B5EF4-FFF2-40B4-BE49-F238E27FC236}">
                <a16:creationId xmlns:a16="http://schemas.microsoft.com/office/drawing/2014/main" id="{A300CC69-5FAD-DF43-85DF-CDBDE69B6519}"/>
              </a:ext>
            </a:extLst>
          </p:cNvPr>
          <p:cNvSpPr/>
          <p:nvPr/>
        </p:nvSpPr>
        <p:spPr>
          <a:xfrm>
            <a:off x="8223504" y="5987986"/>
            <a:ext cx="121920" cy="12192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直方体 233">
            <a:extLst>
              <a:ext uri="{FF2B5EF4-FFF2-40B4-BE49-F238E27FC236}">
                <a16:creationId xmlns:a16="http://schemas.microsoft.com/office/drawing/2014/main" id="{470A68F3-60DF-9F46-A4BA-3B8B5A93DF75}"/>
              </a:ext>
            </a:extLst>
          </p:cNvPr>
          <p:cNvSpPr/>
          <p:nvPr/>
        </p:nvSpPr>
        <p:spPr>
          <a:xfrm>
            <a:off x="8558683" y="5142313"/>
            <a:ext cx="405735" cy="405735"/>
          </a:xfrm>
          <a:prstGeom prst="cub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234">
            <a:extLst>
              <a:ext uri="{FF2B5EF4-FFF2-40B4-BE49-F238E27FC236}">
                <a16:creationId xmlns:a16="http://schemas.microsoft.com/office/drawing/2014/main" id="{D27B820C-6DE1-9F4E-8A1D-5DCFF184BF5B}"/>
              </a:ext>
            </a:extLst>
          </p:cNvPr>
          <p:cNvSpPr/>
          <p:nvPr/>
        </p:nvSpPr>
        <p:spPr>
          <a:xfrm>
            <a:off x="8488062" y="5912813"/>
            <a:ext cx="121920" cy="12192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4" name="グループ化 243">
            <a:extLst>
              <a:ext uri="{FF2B5EF4-FFF2-40B4-BE49-F238E27FC236}">
                <a16:creationId xmlns:a16="http://schemas.microsoft.com/office/drawing/2014/main" id="{28A486F2-31E5-CF45-BA92-9ED7A0D87C74}"/>
              </a:ext>
            </a:extLst>
          </p:cNvPr>
          <p:cNvGrpSpPr/>
          <p:nvPr/>
        </p:nvGrpSpPr>
        <p:grpSpPr>
          <a:xfrm>
            <a:off x="8633529" y="6363458"/>
            <a:ext cx="419569" cy="405735"/>
            <a:chOff x="8913945" y="6314690"/>
            <a:chExt cx="419569" cy="405735"/>
          </a:xfrm>
        </p:grpSpPr>
        <p:sp>
          <p:nvSpPr>
            <p:cNvPr id="236" name="直方体 235">
              <a:extLst>
                <a:ext uri="{FF2B5EF4-FFF2-40B4-BE49-F238E27FC236}">
                  <a16:creationId xmlns:a16="http://schemas.microsoft.com/office/drawing/2014/main" id="{047C3405-797A-EE41-9020-4DC63869511F}"/>
                </a:ext>
              </a:extLst>
            </p:cNvPr>
            <p:cNvSpPr/>
            <p:nvPr/>
          </p:nvSpPr>
          <p:spPr>
            <a:xfrm>
              <a:off x="8927779" y="6314690"/>
              <a:ext cx="405735" cy="405735"/>
            </a:xfrm>
            <a:prstGeom prst="cub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テキスト ボックス 236">
              <a:extLst>
                <a:ext uri="{FF2B5EF4-FFF2-40B4-BE49-F238E27FC236}">
                  <a16:creationId xmlns:a16="http://schemas.microsoft.com/office/drawing/2014/main" id="{5EBF6E84-EE17-8343-9774-BB12291DA7B9}"/>
                </a:ext>
              </a:extLst>
            </p:cNvPr>
            <p:cNvSpPr txBox="1"/>
            <p:nvPr/>
          </p:nvSpPr>
          <p:spPr>
            <a:xfrm>
              <a:off x="8913945" y="6360676"/>
              <a:ext cx="344966" cy="338554"/>
            </a:xfrm>
            <a:prstGeom prst="rect">
              <a:avLst/>
            </a:prstGeom>
            <a:noFill/>
          </p:spPr>
          <p:txBody>
            <a:bodyPr wrap="none" rtlCol="0">
              <a:spAutoFit/>
            </a:bodyPr>
            <a:lstStyle/>
            <a:p>
              <a:r>
                <a:rPr kumimoji="1" lang="en-US" altLang="ja-JP" sz="1600" b="1" i="1" dirty="0">
                  <a:latin typeface="Times New Roman" panose="02020603050405020304" pitchFamily="18" charset="0"/>
                  <a:cs typeface="Times New Roman" panose="02020603050405020304" pitchFamily="18" charset="0"/>
                </a:rPr>
                <a:t>e</a:t>
              </a:r>
              <a:r>
                <a:rPr kumimoji="1" lang="en-US" altLang="ja-JP" sz="1600" b="1" baseline="-25000" dirty="0">
                  <a:latin typeface="Times New Roman" panose="02020603050405020304" pitchFamily="18" charset="0"/>
                  <a:cs typeface="Times New Roman" panose="02020603050405020304" pitchFamily="18" charset="0"/>
                </a:rPr>
                <a:t>2</a:t>
              </a:r>
              <a:endParaRPr kumimoji="1" lang="ja-JP" altLang="en-US" sz="1600" b="1" baseline="-25000">
                <a:latin typeface="Times New Roman" panose="02020603050405020304" pitchFamily="18" charset="0"/>
                <a:cs typeface="Times New Roman" panose="02020603050405020304" pitchFamily="18" charset="0"/>
              </a:endParaRPr>
            </a:p>
          </p:txBody>
        </p:sp>
      </p:grpSp>
      <p:sp>
        <p:nvSpPr>
          <p:cNvPr id="238" name="円/楕円 237">
            <a:extLst>
              <a:ext uri="{FF2B5EF4-FFF2-40B4-BE49-F238E27FC236}">
                <a16:creationId xmlns:a16="http://schemas.microsoft.com/office/drawing/2014/main" id="{FE6E8436-0E5E-7847-AA74-3E63EE42366A}"/>
              </a:ext>
            </a:extLst>
          </p:cNvPr>
          <p:cNvSpPr/>
          <p:nvPr/>
        </p:nvSpPr>
        <p:spPr>
          <a:xfrm>
            <a:off x="8366142" y="6252374"/>
            <a:ext cx="121920" cy="1219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直方体 238">
            <a:extLst>
              <a:ext uri="{FF2B5EF4-FFF2-40B4-BE49-F238E27FC236}">
                <a16:creationId xmlns:a16="http://schemas.microsoft.com/office/drawing/2014/main" id="{36863FE3-6093-A94B-AAEA-87D77D0E2703}"/>
              </a:ext>
            </a:extLst>
          </p:cNvPr>
          <p:cNvSpPr/>
          <p:nvPr/>
        </p:nvSpPr>
        <p:spPr>
          <a:xfrm>
            <a:off x="9287675" y="6136410"/>
            <a:ext cx="405735" cy="405735"/>
          </a:xfrm>
          <a:prstGeom prst="cub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a:extLst>
              <a:ext uri="{FF2B5EF4-FFF2-40B4-BE49-F238E27FC236}">
                <a16:creationId xmlns:a16="http://schemas.microsoft.com/office/drawing/2014/main" id="{9958BF83-021D-9845-9940-6B8083EADFBF}"/>
              </a:ext>
            </a:extLst>
          </p:cNvPr>
          <p:cNvSpPr/>
          <p:nvPr/>
        </p:nvSpPr>
        <p:spPr>
          <a:xfrm>
            <a:off x="8654598" y="6131548"/>
            <a:ext cx="121920" cy="1219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直方体 240">
            <a:extLst>
              <a:ext uri="{FF2B5EF4-FFF2-40B4-BE49-F238E27FC236}">
                <a16:creationId xmlns:a16="http://schemas.microsoft.com/office/drawing/2014/main" id="{C668EBEA-C3AB-C34B-B9D3-04FA66F7DECE}"/>
              </a:ext>
            </a:extLst>
          </p:cNvPr>
          <p:cNvSpPr/>
          <p:nvPr/>
        </p:nvSpPr>
        <p:spPr>
          <a:xfrm>
            <a:off x="9637197" y="5648304"/>
            <a:ext cx="405735" cy="405735"/>
          </a:xfrm>
          <a:prstGeom prst="cub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241">
            <a:extLst>
              <a:ext uri="{FF2B5EF4-FFF2-40B4-BE49-F238E27FC236}">
                <a16:creationId xmlns:a16="http://schemas.microsoft.com/office/drawing/2014/main" id="{6FC4E8DD-3FD6-7548-AD9D-200D405C53E3}"/>
              </a:ext>
            </a:extLst>
          </p:cNvPr>
          <p:cNvSpPr/>
          <p:nvPr/>
        </p:nvSpPr>
        <p:spPr>
          <a:xfrm>
            <a:off x="9041076" y="5995415"/>
            <a:ext cx="121920" cy="1219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テキスト ボックス 244">
            <a:extLst>
              <a:ext uri="{FF2B5EF4-FFF2-40B4-BE49-F238E27FC236}">
                <a16:creationId xmlns:a16="http://schemas.microsoft.com/office/drawing/2014/main" id="{A361846C-CDE6-4544-8B55-80AEDFF4096A}"/>
              </a:ext>
            </a:extLst>
          </p:cNvPr>
          <p:cNvSpPr txBox="1"/>
          <p:nvPr/>
        </p:nvSpPr>
        <p:spPr>
          <a:xfrm>
            <a:off x="7144597" y="5492505"/>
            <a:ext cx="468398" cy="276999"/>
          </a:xfrm>
          <a:prstGeom prst="rect">
            <a:avLst/>
          </a:prstGeom>
          <a:noFill/>
        </p:spPr>
        <p:txBody>
          <a:bodyPr wrap="none" rtlCol="0">
            <a:spAutoFit/>
          </a:bodyPr>
          <a:lstStyle/>
          <a:p>
            <a:r>
              <a:rPr kumimoji="1" lang="en-US" altLang="ja-JP" sz="1200" i="1" dirty="0">
                <a:latin typeface="Times New Roman" panose="02020603050405020304" pitchFamily="18" charset="0"/>
                <a:cs typeface="Times New Roman" panose="02020603050405020304" pitchFamily="18" charset="0"/>
              </a:rPr>
              <a:t>t</a:t>
            </a:r>
            <a:r>
              <a:rPr kumimoji="1" lang="en-US" altLang="ja-JP" sz="1200" dirty="0">
                <a:latin typeface="Times New Roman" panose="02020603050405020304" pitchFamily="18" charset="0"/>
                <a:cs typeface="Times New Roman" panose="02020603050405020304" pitchFamily="18" charset="0"/>
              </a:rPr>
              <a:t> = 1</a:t>
            </a:r>
            <a:endParaRPr kumimoji="1" lang="ja-JP" altLang="en-US" sz="1200">
              <a:latin typeface="Times New Roman" panose="02020603050405020304" pitchFamily="18" charset="0"/>
              <a:cs typeface="Times New Roman" panose="02020603050405020304" pitchFamily="18" charset="0"/>
            </a:endParaRPr>
          </a:p>
        </p:txBody>
      </p:sp>
      <p:sp>
        <p:nvSpPr>
          <p:cNvPr id="246" name="テキスト ボックス 245">
            <a:extLst>
              <a:ext uri="{FF2B5EF4-FFF2-40B4-BE49-F238E27FC236}">
                <a16:creationId xmlns:a16="http://schemas.microsoft.com/office/drawing/2014/main" id="{46B98CFD-2B0A-A14B-BE84-30F23852BEC1}"/>
              </a:ext>
            </a:extLst>
          </p:cNvPr>
          <p:cNvSpPr txBox="1"/>
          <p:nvPr/>
        </p:nvSpPr>
        <p:spPr>
          <a:xfrm>
            <a:off x="7577575" y="5107784"/>
            <a:ext cx="468398" cy="276999"/>
          </a:xfrm>
          <a:prstGeom prst="rect">
            <a:avLst/>
          </a:prstGeom>
          <a:noFill/>
        </p:spPr>
        <p:txBody>
          <a:bodyPr wrap="none" rtlCol="0">
            <a:spAutoFit/>
          </a:bodyPr>
          <a:lstStyle/>
          <a:p>
            <a:r>
              <a:rPr kumimoji="1" lang="en-US" altLang="ja-JP" sz="1200" i="1" dirty="0">
                <a:latin typeface="Times New Roman" panose="02020603050405020304" pitchFamily="18" charset="0"/>
                <a:cs typeface="Times New Roman" panose="02020603050405020304" pitchFamily="18" charset="0"/>
              </a:rPr>
              <a:t>t</a:t>
            </a:r>
            <a:r>
              <a:rPr kumimoji="1" lang="en-US" altLang="ja-JP" sz="1200" dirty="0">
                <a:latin typeface="Times New Roman" panose="02020603050405020304" pitchFamily="18" charset="0"/>
                <a:cs typeface="Times New Roman" panose="02020603050405020304" pitchFamily="18" charset="0"/>
              </a:rPr>
              <a:t> = 2</a:t>
            </a:r>
            <a:endParaRPr kumimoji="1" lang="ja-JP" altLang="en-US" sz="1200">
              <a:latin typeface="Times New Roman" panose="02020603050405020304" pitchFamily="18" charset="0"/>
              <a:cs typeface="Times New Roman" panose="02020603050405020304" pitchFamily="18" charset="0"/>
            </a:endParaRPr>
          </a:p>
        </p:txBody>
      </p:sp>
      <p:sp>
        <p:nvSpPr>
          <p:cNvPr id="247" name="テキスト ボックス 246">
            <a:extLst>
              <a:ext uri="{FF2B5EF4-FFF2-40B4-BE49-F238E27FC236}">
                <a16:creationId xmlns:a16="http://schemas.microsoft.com/office/drawing/2014/main" id="{B565C3EB-D198-B846-A0C7-F32B1002B9D3}"/>
              </a:ext>
            </a:extLst>
          </p:cNvPr>
          <p:cNvSpPr txBox="1"/>
          <p:nvPr/>
        </p:nvSpPr>
        <p:spPr>
          <a:xfrm>
            <a:off x="8181757" y="4894086"/>
            <a:ext cx="468398" cy="276999"/>
          </a:xfrm>
          <a:prstGeom prst="rect">
            <a:avLst/>
          </a:prstGeom>
          <a:noFill/>
        </p:spPr>
        <p:txBody>
          <a:bodyPr wrap="none" rtlCol="0">
            <a:spAutoFit/>
          </a:bodyPr>
          <a:lstStyle/>
          <a:p>
            <a:r>
              <a:rPr kumimoji="1" lang="en-US" altLang="ja-JP" sz="1200" i="1" dirty="0">
                <a:latin typeface="Times New Roman" panose="02020603050405020304" pitchFamily="18" charset="0"/>
                <a:cs typeface="Times New Roman" panose="02020603050405020304" pitchFamily="18" charset="0"/>
              </a:rPr>
              <a:t>t</a:t>
            </a:r>
            <a:r>
              <a:rPr kumimoji="1" lang="en-US" altLang="ja-JP" sz="1200" dirty="0">
                <a:latin typeface="Times New Roman" panose="02020603050405020304" pitchFamily="18" charset="0"/>
                <a:cs typeface="Times New Roman" panose="02020603050405020304" pitchFamily="18" charset="0"/>
              </a:rPr>
              <a:t> = 3</a:t>
            </a:r>
            <a:endParaRPr kumimoji="1" lang="ja-JP" altLang="en-US" sz="1200">
              <a:latin typeface="Times New Roman" panose="02020603050405020304" pitchFamily="18" charset="0"/>
              <a:cs typeface="Times New Roman" panose="02020603050405020304" pitchFamily="18" charset="0"/>
            </a:endParaRPr>
          </a:p>
        </p:txBody>
      </p:sp>
      <p:cxnSp>
        <p:nvCxnSpPr>
          <p:cNvPr id="249" name="曲線コネクタ 248">
            <a:extLst>
              <a:ext uri="{FF2B5EF4-FFF2-40B4-BE49-F238E27FC236}">
                <a16:creationId xmlns:a16="http://schemas.microsoft.com/office/drawing/2014/main" id="{F772E8CE-F3B8-224F-A31C-F630F61C62AF}"/>
              </a:ext>
            </a:extLst>
          </p:cNvPr>
          <p:cNvCxnSpPr>
            <a:cxnSpLocks/>
            <a:stCxn id="229" idx="4"/>
            <a:endCxn id="231" idx="2"/>
          </p:cNvCxnSpPr>
          <p:nvPr/>
        </p:nvCxnSpPr>
        <p:spPr>
          <a:xfrm>
            <a:off x="7837859" y="5902916"/>
            <a:ext cx="196669" cy="322814"/>
          </a:xfrm>
          <a:prstGeom prst="curvedConnector3">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1" name="曲線コネクタ 250">
            <a:extLst>
              <a:ext uri="{FF2B5EF4-FFF2-40B4-BE49-F238E27FC236}">
                <a16:creationId xmlns:a16="http://schemas.microsoft.com/office/drawing/2014/main" id="{24743FDF-A226-5241-A71E-DE842E56AABC}"/>
              </a:ext>
            </a:extLst>
          </p:cNvPr>
          <p:cNvCxnSpPr>
            <a:cxnSpLocks/>
            <a:stCxn id="232" idx="3"/>
            <a:endCxn id="233" idx="0"/>
          </p:cNvCxnSpPr>
          <p:nvPr/>
        </p:nvCxnSpPr>
        <p:spPr>
          <a:xfrm rot="16200000" flipH="1">
            <a:off x="8066902" y="5770424"/>
            <a:ext cx="291268" cy="143856"/>
          </a:xfrm>
          <a:prstGeom prst="curvedConnector3">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4" name="曲線コネクタ 253">
            <a:extLst>
              <a:ext uri="{FF2B5EF4-FFF2-40B4-BE49-F238E27FC236}">
                <a16:creationId xmlns:a16="http://schemas.microsoft.com/office/drawing/2014/main" id="{32F1433B-1724-5B4A-93DB-16480919BFB5}"/>
              </a:ext>
            </a:extLst>
          </p:cNvPr>
          <p:cNvCxnSpPr>
            <a:cxnSpLocks/>
            <a:stCxn id="234" idx="3"/>
            <a:endCxn id="235" idx="0"/>
          </p:cNvCxnSpPr>
          <p:nvPr/>
        </p:nvCxnSpPr>
        <p:spPr>
          <a:xfrm rot="5400000">
            <a:off x="8447546" y="5649524"/>
            <a:ext cx="364765" cy="161812"/>
          </a:xfrm>
          <a:prstGeom prst="curvedConnector3">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7" name="曲線コネクタ 256">
            <a:extLst>
              <a:ext uri="{FF2B5EF4-FFF2-40B4-BE49-F238E27FC236}">
                <a16:creationId xmlns:a16="http://schemas.microsoft.com/office/drawing/2014/main" id="{55791DEB-1275-2A45-A213-E6E802CA6086}"/>
              </a:ext>
            </a:extLst>
          </p:cNvPr>
          <p:cNvCxnSpPr>
            <a:cxnSpLocks/>
            <a:stCxn id="238" idx="5"/>
            <a:endCxn id="237" idx="1"/>
          </p:cNvCxnSpPr>
          <p:nvPr/>
        </p:nvCxnSpPr>
        <p:spPr>
          <a:xfrm rot="16200000" flipH="1">
            <a:off x="8440727" y="6385919"/>
            <a:ext cx="222282" cy="163322"/>
          </a:xfrm>
          <a:prstGeom prst="curvedConnector2">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0" name="曲線コネクタ 259">
            <a:extLst>
              <a:ext uri="{FF2B5EF4-FFF2-40B4-BE49-F238E27FC236}">
                <a16:creationId xmlns:a16="http://schemas.microsoft.com/office/drawing/2014/main" id="{A2519375-49A9-C344-9EB7-D2A762FFD392}"/>
              </a:ext>
            </a:extLst>
          </p:cNvPr>
          <p:cNvCxnSpPr>
            <a:cxnSpLocks/>
            <a:stCxn id="240" idx="6"/>
            <a:endCxn id="239" idx="2"/>
          </p:cNvCxnSpPr>
          <p:nvPr/>
        </p:nvCxnSpPr>
        <p:spPr>
          <a:xfrm>
            <a:off x="8776518" y="6192508"/>
            <a:ext cx="511157" cy="197486"/>
          </a:xfrm>
          <a:prstGeom prst="curved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3" name="曲線コネクタ 262">
            <a:extLst>
              <a:ext uri="{FF2B5EF4-FFF2-40B4-BE49-F238E27FC236}">
                <a16:creationId xmlns:a16="http://schemas.microsoft.com/office/drawing/2014/main" id="{9A1043C2-BE27-4844-989B-C7B82134AB03}"/>
              </a:ext>
            </a:extLst>
          </p:cNvPr>
          <p:cNvCxnSpPr>
            <a:cxnSpLocks/>
            <a:stCxn id="242" idx="6"/>
            <a:endCxn id="241" idx="2"/>
          </p:cNvCxnSpPr>
          <p:nvPr/>
        </p:nvCxnSpPr>
        <p:spPr>
          <a:xfrm flipV="1">
            <a:off x="9162996" y="5901888"/>
            <a:ext cx="474201" cy="154487"/>
          </a:xfrm>
          <a:prstGeom prst="curved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66" name="フリーフォーム 265">
            <a:extLst>
              <a:ext uri="{FF2B5EF4-FFF2-40B4-BE49-F238E27FC236}">
                <a16:creationId xmlns:a16="http://schemas.microsoft.com/office/drawing/2014/main" id="{C0E485FD-DC62-034E-8394-82E237A26DB2}"/>
              </a:ext>
            </a:extLst>
          </p:cNvPr>
          <p:cNvSpPr/>
          <p:nvPr/>
        </p:nvSpPr>
        <p:spPr>
          <a:xfrm>
            <a:off x="8107680" y="5145024"/>
            <a:ext cx="1353312" cy="1072896"/>
          </a:xfrm>
          <a:custGeom>
            <a:avLst/>
            <a:gdLst>
              <a:gd name="connsiteX0" fmla="*/ 0 w 1353312"/>
              <a:gd name="connsiteY0" fmla="*/ 1072896 h 1072896"/>
              <a:gd name="connsiteX1" fmla="*/ 170688 w 1353312"/>
              <a:gd name="connsiteY1" fmla="*/ 902208 h 1072896"/>
              <a:gd name="connsiteX2" fmla="*/ 426720 w 1353312"/>
              <a:gd name="connsiteY2" fmla="*/ 841248 h 1072896"/>
              <a:gd name="connsiteX3" fmla="*/ 816864 w 1353312"/>
              <a:gd name="connsiteY3" fmla="*/ 597408 h 1072896"/>
              <a:gd name="connsiteX4" fmla="*/ 1243584 w 1353312"/>
              <a:gd name="connsiteY4" fmla="*/ 475488 h 1072896"/>
              <a:gd name="connsiteX5" fmla="*/ 1353312 w 1353312"/>
              <a:gd name="connsiteY5" fmla="*/ 0 h 10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3312" h="1072896">
                <a:moveTo>
                  <a:pt x="0" y="1072896"/>
                </a:moveTo>
                <a:cubicBezTo>
                  <a:pt x="49784" y="1006856"/>
                  <a:pt x="99568" y="940816"/>
                  <a:pt x="170688" y="902208"/>
                </a:cubicBezTo>
                <a:cubicBezTo>
                  <a:pt x="241808" y="863600"/>
                  <a:pt x="319024" y="892048"/>
                  <a:pt x="426720" y="841248"/>
                </a:cubicBezTo>
                <a:cubicBezTo>
                  <a:pt x="534416" y="790448"/>
                  <a:pt x="680720" y="658368"/>
                  <a:pt x="816864" y="597408"/>
                </a:cubicBezTo>
                <a:cubicBezTo>
                  <a:pt x="953008" y="536448"/>
                  <a:pt x="1154176" y="575056"/>
                  <a:pt x="1243584" y="475488"/>
                </a:cubicBezTo>
                <a:cubicBezTo>
                  <a:pt x="1332992" y="375920"/>
                  <a:pt x="1343152" y="187960"/>
                  <a:pt x="1353312" y="0"/>
                </a:cubicBezTo>
              </a:path>
            </a:pathLst>
          </a:cu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フリーフォーム 266">
            <a:extLst>
              <a:ext uri="{FF2B5EF4-FFF2-40B4-BE49-F238E27FC236}">
                <a16:creationId xmlns:a16="http://schemas.microsoft.com/office/drawing/2014/main" id="{F2D871BC-5F67-C94A-8037-756E9DE226A4}"/>
              </a:ext>
            </a:extLst>
          </p:cNvPr>
          <p:cNvSpPr/>
          <p:nvPr/>
        </p:nvSpPr>
        <p:spPr>
          <a:xfrm>
            <a:off x="8424672" y="5303520"/>
            <a:ext cx="1560576" cy="1011936"/>
          </a:xfrm>
          <a:custGeom>
            <a:avLst/>
            <a:gdLst>
              <a:gd name="connsiteX0" fmla="*/ 0 w 1560576"/>
              <a:gd name="connsiteY0" fmla="*/ 1011936 h 1011936"/>
              <a:gd name="connsiteX1" fmla="*/ 304800 w 1560576"/>
              <a:gd name="connsiteY1" fmla="*/ 902208 h 1011936"/>
              <a:gd name="connsiteX2" fmla="*/ 670560 w 1560576"/>
              <a:gd name="connsiteY2" fmla="*/ 755904 h 1011936"/>
              <a:gd name="connsiteX3" fmla="*/ 914400 w 1560576"/>
              <a:gd name="connsiteY3" fmla="*/ 487680 h 1011936"/>
              <a:gd name="connsiteX4" fmla="*/ 1243584 w 1560576"/>
              <a:gd name="connsiteY4" fmla="*/ 329184 h 1011936"/>
              <a:gd name="connsiteX5" fmla="*/ 1560576 w 1560576"/>
              <a:gd name="connsiteY5" fmla="*/ 0 h 101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576" h="1011936">
                <a:moveTo>
                  <a:pt x="0" y="1011936"/>
                </a:moveTo>
                <a:cubicBezTo>
                  <a:pt x="96520" y="978408"/>
                  <a:pt x="193040" y="944880"/>
                  <a:pt x="304800" y="902208"/>
                </a:cubicBezTo>
                <a:cubicBezTo>
                  <a:pt x="416560" y="859536"/>
                  <a:pt x="568960" y="824992"/>
                  <a:pt x="670560" y="755904"/>
                </a:cubicBezTo>
                <a:cubicBezTo>
                  <a:pt x="772160" y="686816"/>
                  <a:pt x="818896" y="558800"/>
                  <a:pt x="914400" y="487680"/>
                </a:cubicBezTo>
                <a:cubicBezTo>
                  <a:pt x="1009904" y="416560"/>
                  <a:pt x="1135888" y="410464"/>
                  <a:pt x="1243584" y="329184"/>
                </a:cubicBezTo>
                <a:cubicBezTo>
                  <a:pt x="1351280" y="247904"/>
                  <a:pt x="1455928" y="123952"/>
                  <a:pt x="1560576" y="0"/>
                </a:cubicBezTo>
              </a:path>
            </a:pathLst>
          </a:cu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2193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5C05CB-3B9C-A745-87E7-E3B04846AF75}"/>
              </a:ext>
            </a:extLst>
          </p:cNvPr>
          <p:cNvSpPr>
            <a:spLocks noGrp="1"/>
          </p:cNvSpPr>
          <p:nvPr>
            <p:ph type="title"/>
          </p:nvPr>
        </p:nvSpPr>
        <p:spPr/>
        <p:txBody>
          <a:bodyPr/>
          <a:lstStyle/>
          <a:p>
            <a:r>
              <a:rPr kumimoji="1" lang="ja-JP" altLang="en-US"/>
              <a:t>研究紹介</a:t>
            </a:r>
            <a:r>
              <a:rPr lang="ja-JP" altLang="en-US"/>
              <a:t>（</a:t>
            </a:r>
            <a:r>
              <a:rPr lang="en-US" altLang="ja-JP" dirty="0"/>
              <a:t>3/4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4D398C9C-4F32-9B4F-94F2-B8FCB889761E}"/>
              </a:ext>
            </a:extLst>
          </p:cNvPr>
          <p:cNvSpPr>
            <a:spLocks noGrp="1"/>
          </p:cNvSpPr>
          <p:nvPr>
            <p:ph idx="1"/>
          </p:nvPr>
        </p:nvSpPr>
        <p:spPr/>
        <p:txBody>
          <a:bodyPr/>
          <a:lstStyle/>
          <a:p>
            <a:r>
              <a:rPr lang="ja-JP" altLang="en-US" b="1"/>
              <a:t>対話的に試行錯誤ができる視覚的解析</a:t>
            </a:r>
            <a:endParaRPr lang="en-US" altLang="ja-JP" b="1" dirty="0"/>
          </a:p>
          <a:p>
            <a:pPr lvl="1"/>
            <a:r>
              <a:rPr kumimoji="1" lang="ja-JP" altLang="en-US"/>
              <a:t>生物</a:t>
            </a:r>
            <a:r>
              <a:rPr lang="ja-JP" altLang="en-US"/>
              <a:t>細胞の発生動態解析</a:t>
            </a:r>
            <a:endParaRPr kumimoji="1" lang="ja-JP" altLang="en-US"/>
          </a:p>
        </p:txBody>
      </p:sp>
      <p:grpSp>
        <p:nvGrpSpPr>
          <p:cNvPr id="4" name="図形グループ 7">
            <a:extLst>
              <a:ext uri="{FF2B5EF4-FFF2-40B4-BE49-F238E27FC236}">
                <a16:creationId xmlns:a16="http://schemas.microsoft.com/office/drawing/2014/main" id="{7C10276B-9292-2341-84E5-E1EAC3063F7F}"/>
              </a:ext>
            </a:extLst>
          </p:cNvPr>
          <p:cNvGrpSpPr/>
          <p:nvPr/>
        </p:nvGrpSpPr>
        <p:grpSpPr>
          <a:xfrm>
            <a:off x="404567" y="3148584"/>
            <a:ext cx="3242499" cy="990434"/>
            <a:chOff x="1185734" y="1939009"/>
            <a:chExt cx="5776854" cy="2005463"/>
          </a:xfrm>
        </p:grpSpPr>
        <p:pic>
          <p:nvPicPr>
            <p:cNvPr id="5" name="図 4" descr="screenshot_367.png">
              <a:extLst>
                <a:ext uri="{FF2B5EF4-FFF2-40B4-BE49-F238E27FC236}">
                  <a16:creationId xmlns:a16="http://schemas.microsoft.com/office/drawing/2014/main" id="{838540B4-FE54-E04D-AF9B-3772252CC73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85734" y="2065839"/>
              <a:ext cx="3834500" cy="1878633"/>
            </a:xfrm>
            <a:prstGeom prst="rect">
              <a:avLst/>
            </a:prstGeom>
          </p:spPr>
        </p:pic>
        <p:pic>
          <p:nvPicPr>
            <p:cNvPr id="6" name="図 5" descr="screenshot_367.png">
              <a:extLst>
                <a:ext uri="{FF2B5EF4-FFF2-40B4-BE49-F238E27FC236}">
                  <a16:creationId xmlns:a16="http://schemas.microsoft.com/office/drawing/2014/main" id="{ED86C524-FD22-0B4F-9EB9-0DCCDBDADCA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124823" y="1939009"/>
              <a:ext cx="1837765" cy="1706638"/>
            </a:xfrm>
            <a:prstGeom prst="rect">
              <a:avLst/>
            </a:prstGeom>
          </p:spPr>
        </p:pic>
      </p:grpSp>
      <p:pic>
        <p:nvPicPr>
          <p:cNvPr id="7" name="図 6" descr="Fig2.jpg">
            <a:extLst>
              <a:ext uri="{FF2B5EF4-FFF2-40B4-BE49-F238E27FC236}">
                <a16:creationId xmlns:a16="http://schemas.microsoft.com/office/drawing/2014/main" id="{5A9E93D6-E445-2747-8F06-E85F8B3AEB0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404567" y="4349460"/>
            <a:ext cx="1840011" cy="1354704"/>
          </a:xfrm>
          <a:prstGeom prst="rect">
            <a:avLst/>
          </a:prstGeom>
        </p:spPr>
      </p:pic>
      <p:pic>
        <p:nvPicPr>
          <p:cNvPr id="8" name="図 5" descr="スクリーンショット 2016-11-04 12.00.19.png">
            <a:extLst>
              <a:ext uri="{FF2B5EF4-FFF2-40B4-BE49-F238E27FC236}">
                <a16:creationId xmlns:a16="http://schemas.microsoft.com/office/drawing/2014/main" id="{A1681071-D627-7A4E-BC07-C270EF1BA6C1}"/>
              </a:ext>
            </a:extLst>
          </p:cNvPr>
          <p:cNvPicPr>
            <a:picLocks noChangeAspect="1"/>
          </p:cNvPicPr>
          <p:nvPr/>
        </p:nvPicPr>
        <p:blipFill rotWithShape="1">
          <a:blip r:embed="rId8">
            <a:extLst>
              <a:ext uri="{28A0092B-C50C-407E-A947-70E740481C1C}">
                <a14:useLocalDpi xmlns:a14="http://schemas.microsoft.com/office/drawing/2010/main" val="0"/>
              </a:ext>
            </a:extLst>
          </a:blip>
          <a:srcRect t="4516" r="54918"/>
          <a:stretch/>
        </p:blipFill>
        <p:spPr>
          <a:xfrm>
            <a:off x="2556839" y="4339963"/>
            <a:ext cx="1231875" cy="1351943"/>
          </a:xfrm>
          <a:prstGeom prst="rect">
            <a:avLst/>
          </a:prstGeom>
          <a:effectLst>
            <a:outerShdw blurRad="50800" dist="38100" dir="2700000" algn="tl" rotWithShape="0">
              <a:prstClr val="black">
                <a:alpha val="40000"/>
              </a:prstClr>
            </a:outerShdw>
          </a:effectLst>
        </p:spPr>
      </p:pic>
      <p:sp>
        <p:nvSpPr>
          <p:cNvPr id="9" name="正方形/長方形 8">
            <a:extLst>
              <a:ext uri="{FF2B5EF4-FFF2-40B4-BE49-F238E27FC236}">
                <a16:creationId xmlns:a16="http://schemas.microsoft.com/office/drawing/2014/main" id="{532838B8-396C-E44C-B0F7-556DADDFADA4}"/>
              </a:ext>
            </a:extLst>
          </p:cNvPr>
          <p:cNvSpPr/>
          <p:nvPr/>
        </p:nvSpPr>
        <p:spPr>
          <a:xfrm>
            <a:off x="1288055" y="5766120"/>
            <a:ext cx="2593980" cy="253916"/>
          </a:xfrm>
          <a:prstGeom prst="rect">
            <a:avLst/>
          </a:prstGeom>
        </p:spPr>
        <p:txBody>
          <a:bodyPr wrap="none">
            <a:spAutoFit/>
          </a:bodyPr>
          <a:lstStyle/>
          <a:p>
            <a:pPr algn="r"/>
            <a:r>
              <a:rPr lang="en-US" altLang="ja-JP" sz="1050" dirty="0"/>
              <a:t>SSDB http://</a:t>
            </a:r>
            <a:r>
              <a:rPr lang="en-US" altLang="ja-JP" sz="1050" dirty="0" err="1"/>
              <a:t>ssbd.qbic.riken.jp</a:t>
            </a:r>
            <a:r>
              <a:rPr lang="en-US" altLang="ja-JP" sz="1050" dirty="0"/>
              <a:t>/view4d3/623</a:t>
            </a:r>
            <a:endParaRPr lang="ja-JP" altLang="en-US" sz="1050"/>
          </a:p>
        </p:txBody>
      </p:sp>
      <p:grpSp>
        <p:nvGrpSpPr>
          <p:cNvPr id="10" name="グループ化 9">
            <a:extLst>
              <a:ext uri="{FF2B5EF4-FFF2-40B4-BE49-F238E27FC236}">
                <a16:creationId xmlns:a16="http://schemas.microsoft.com/office/drawing/2014/main" id="{42887B68-5FCD-5549-8972-7A7921295FC5}"/>
              </a:ext>
            </a:extLst>
          </p:cNvPr>
          <p:cNvGrpSpPr/>
          <p:nvPr/>
        </p:nvGrpSpPr>
        <p:grpSpPr>
          <a:xfrm>
            <a:off x="4052475" y="3211221"/>
            <a:ext cx="3152321" cy="2820263"/>
            <a:chOff x="4052475" y="3491637"/>
            <a:chExt cx="3152321" cy="2820263"/>
          </a:xfrm>
        </p:grpSpPr>
        <p:pic>
          <p:nvPicPr>
            <p:cNvPr id="11" name="図 10" descr="setup.pdf">
              <a:extLst>
                <a:ext uri="{FF2B5EF4-FFF2-40B4-BE49-F238E27FC236}">
                  <a16:creationId xmlns:a16="http://schemas.microsoft.com/office/drawing/2014/main" id="{22A583A3-EDFF-6442-840B-6DD5DD96F929}"/>
                </a:ext>
              </a:extLst>
            </p:cNvPr>
            <p:cNvPicPr>
              <a:picLocks noChangeAspect="1"/>
            </p:cNvPicPr>
            <p:nvPr/>
          </p:nvPicPr>
          <p:blipFill rotWithShape="1">
            <a:blip r:embed="rId9">
              <a:extLst>
                <a:ext uri="{28A0092B-C50C-407E-A947-70E740481C1C}">
                  <a14:useLocalDpi xmlns:a14="http://schemas.microsoft.com/office/drawing/2010/main"/>
                </a:ext>
              </a:extLst>
            </a:blip>
            <a:srcRect l="1445" t="5298" r="30033" b="61322"/>
            <a:stretch/>
          </p:blipFill>
          <p:spPr>
            <a:xfrm>
              <a:off x="4054768" y="3491637"/>
              <a:ext cx="3133806" cy="927797"/>
            </a:xfrm>
            <a:prstGeom prst="rect">
              <a:avLst/>
            </a:prstGeom>
          </p:spPr>
        </p:pic>
        <p:pic>
          <p:nvPicPr>
            <p:cNvPr id="12" name="図 11" descr="clip.png">
              <a:extLst>
                <a:ext uri="{FF2B5EF4-FFF2-40B4-BE49-F238E27FC236}">
                  <a16:creationId xmlns:a16="http://schemas.microsoft.com/office/drawing/2014/main" id="{44150EC0-7909-7543-88CC-E83529E7330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052475" y="4429386"/>
              <a:ext cx="3152321" cy="1882514"/>
            </a:xfrm>
            <a:prstGeom prst="rect">
              <a:avLst/>
            </a:prstGeom>
          </p:spPr>
        </p:pic>
      </p:grpSp>
      <p:pic>
        <p:nvPicPr>
          <p:cNvPr id="13" name="celevisx4">
            <a:hlinkClick r:id="" action="ppaction://media"/>
            <a:extLst>
              <a:ext uri="{FF2B5EF4-FFF2-40B4-BE49-F238E27FC236}">
                <a16:creationId xmlns:a16="http://schemas.microsoft.com/office/drawing/2014/main" id="{4C7544C9-1BA1-9C40-A6DE-8E6DCBC72F58}"/>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450652" y="3227902"/>
            <a:ext cx="4554649" cy="2665176"/>
          </a:xfrm>
          <a:prstGeom prst="rect">
            <a:avLst/>
          </a:prstGeom>
          <a:ln>
            <a:noFill/>
          </a:ln>
          <a:effectLst>
            <a:outerShdw blurRad="50800" dist="38100" dir="2700000" algn="tl" rotWithShape="0">
              <a:prstClr val="black">
                <a:alpha val="40000"/>
              </a:prstClr>
            </a:outerShdw>
          </a:effectLst>
        </p:spPr>
      </p:pic>
      <p:sp>
        <p:nvSpPr>
          <p:cNvPr id="14" name="テキスト ボックス 13">
            <a:extLst>
              <a:ext uri="{FF2B5EF4-FFF2-40B4-BE49-F238E27FC236}">
                <a16:creationId xmlns:a16="http://schemas.microsoft.com/office/drawing/2014/main" id="{0ECE739A-EB28-534C-A4BF-E5CAFDE0616E}"/>
              </a:ext>
            </a:extLst>
          </p:cNvPr>
          <p:cNvSpPr txBox="1"/>
          <p:nvPr/>
        </p:nvSpPr>
        <p:spPr>
          <a:xfrm>
            <a:off x="5353268" y="6604084"/>
            <a:ext cx="6838732" cy="253916"/>
          </a:xfrm>
          <a:prstGeom prst="rect">
            <a:avLst/>
          </a:prstGeom>
          <a:noFill/>
        </p:spPr>
        <p:txBody>
          <a:bodyPr wrap="none" rtlCol="0">
            <a:spAutoFit/>
          </a:bodyPr>
          <a:lstStyle/>
          <a:p>
            <a:pPr algn="r"/>
            <a:r>
              <a:rPr lang="en" altLang="ja-JP" sz="1050" dirty="0" err="1"/>
              <a:t>S.Nagai</a:t>
            </a:r>
            <a:r>
              <a:rPr lang="en" altLang="ja-JP" sz="1050" dirty="0"/>
              <a:t>, </a:t>
            </a:r>
            <a:r>
              <a:rPr lang="en" altLang="ja-JP" sz="1050" dirty="0" err="1"/>
              <a:t>et.al</a:t>
            </a:r>
            <a:r>
              <a:rPr lang="en" altLang="ja-JP" sz="1050" dirty="0"/>
              <a:t>., Development of a visual analytics system for cell division dynamics in early </a:t>
            </a:r>
            <a:r>
              <a:rPr lang="en" altLang="ja-JP" sz="1050" dirty="0" err="1"/>
              <a:t>C.elegans</a:t>
            </a:r>
            <a:r>
              <a:rPr lang="en" altLang="ja-JP" sz="1050" dirty="0"/>
              <a:t> embryos, SA17, 2017.</a:t>
            </a:r>
            <a:endParaRPr kumimoji="1" lang="ja-JP" altLang="en-US" sz="1050"/>
          </a:p>
        </p:txBody>
      </p:sp>
      <p:sp>
        <p:nvSpPr>
          <p:cNvPr id="15" name="テキスト ボックス 14">
            <a:extLst>
              <a:ext uri="{FF2B5EF4-FFF2-40B4-BE49-F238E27FC236}">
                <a16:creationId xmlns:a16="http://schemas.microsoft.com/office/drawing/2014/main" id="{3482036C-8DCF-A140-A95A-0AEF44BE28E9}"/>
              </a:ext>
            </a:extLst>
          </p:cNvPr>
          <p:cNvSpPr txBox="1"/>
          <p:nvPr/>
        </p:nvSpPr>
        <p:spPr>
          <a:xfrm>
            <a:off x="2312375" y="6046604"/>
            <a:ext cx="1569660" cy="230832"/>
          </a:xfrm>
          <a:prstGeom prst="rect">
            <a:avLst/>
          </a:prstGeom>
          <a:noFill/>
        </p:spPr>
        <p:txBody>
          <a:bodyPr wrap="none" rtlCol="0">
            <a:spAutoFit/>
          </a:bodyPr>
          <a:lstStyle/>
          <a:p>
            <a:pPr algn="r"/>
            <a:r>
              <a:rPr kumimoji="1" lang="ja-JP" altLang="en-US" sz="900"/>
              <a:t>データ提供：理研大浪教授</a:t>
            </a:r>
          </a:p>
        </p:txBody>
      </p:sp>
    </p:spTree>
    <p:extLst>
      <p:ext uri="{BB962C8B-B14F-4D97-AF65-F5344CB8AC3E}">
        <p14:creationId xmlns:p14="http://schemas.microsoft.com/office/powerpoint/2010/main" val="29714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2" presetClass="mediacall" presetSubtype="0" fill="hold" nodeType="withEffect">
                                  <p:stCondLst>
                                    <p:cond delay="0"/>
                                  </p:stCondLst>
                                  <p:childTnLst>
                                    <p:cmd type="call" cmd="togglePause">
                                      <p:cBhvr>
                                        <p:cTn id="14"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remove" display="0">
                  <p:stCondLst>
                    <p:cond delay="indefinite"/>
                  </p:stCondLst>
                </p:cTn>
                <p:tgtEl>
                  <p:spTgt spid="1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E36157-7A61-2B46-9927-CD4C5B5A1409}"/>
              </a:ext>
            </a:extLst>
          </p:cNvPr>
          <p:cNvSpPr>
            <a:spLocks noGrp="1"/>
          </p:cNvSpPr>
          <p:nvPr>
            <p:ph type="title"/>
          </p:nvPr>
        </p:nvSpPr>
        <p:spPr/>
        <p:txBody>
          <a:bodyPr/>
          <a:lstStyle/>
          <a:p>
            <a:r>
              <a:rPr lang="ja-JP" altLang="en-US"/>
              <a:t>研究紹介（</a:t>
            </a:r>
            <a:r>
              <a:rPr lang="en-US" altLang="ja-JP" dirty="0"/>
              <a:t>4/4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E8B43613-AD1B-D84D-8797-06B6E52013AF}"/>
              </a:ext>
            </a:extLst>
          </p:cNvPr>
          <p:cNvSpPr>
            <a:spLocks noGrp="1"/>
          </p:cNvSpPr>
          <p:nvPr>
            <p:ph idx="1"/>
          </p:nvPr>
        </p:nvSpPr>
        <p:spPr/>
        <p:txBody>
          <a:bodyPr/>
          <a:lstStyle/>
          <a:p>
            <a:r>
              <a:rPr lang="ja-JP" altLang="en-US" b="1"/>
              <a:t>対話的に試行錯誤ができる視覚的解析</a:t>
            </a:r>
            <a:endParaRPr lang="en-US" altLang="ja-JP" b="1" dirty="0"/>
          </a:p>
          <a:p>
            <a:pPr lvl="1"/>
            <a:r>
              <a:rPr lang="ja-JP" altLang="en-US"/>
              <a:t>スパコンログデータを使った状態解析</a:t>
            </a:r>
          </a:p>
        </p:txBody>
      </p:sp>
      <p:pic>
        <p:nvPicPr>
          <p:cNvPr id="4" name="図 3">
            <a:extLst>
              <a:ext uri="{FF2B5EF4-FFF2-40B4-BE49-F238E27FC236}">
                <a16:creationId xmlns:a16="http://schemas.microsoft.com/office/drawing/2014/main" id="{2878D725-4B61-C144-A3D7-32C58A2C7A09}"/>
              </a:ext>
            </a:extLst>
          </p:cNvPr>
          <p:cNvPicPr>
            <a:picLocks noChangeAspect="1"/>
          </p:cNvPicPr>
          <p:nvPr/>
        </p:nvPicPr>
        <p:blipFill>
          <a:blip r:embed="rId2"/>
          <a:stretch>
            <a:fillRect/>
          </a:stretch>
        </p:blipFill>
        <p:spPr>
          <a:xfrm>
            <a:off x="319883" y="2843784"/>
            <a:ext cx="4666268" cy="2640318"/>
          </a:xfrm>
          <a:prstGeom prst="rect">
            <a:avLst/>
          </a:prstGeom>
        </p:spPr>
      </p:pic>
      <p:pic>
        <p:nvPicPr>
          <p:cNvPr id="5" name="図 4">
            <a:extLst>
              <a:ext uri="{FF2B5EF4-FFF2-40B4-BE49-F238E27FC236}">
                <a16:creationId xmlns:a16="http://schemas.microsoft.com/office/drawing/2014/main" id="{279A9949-294D-BD41-83F1-0AFEDD6B0B3B}"/>
              </a:ext>
            </a:extLst>
          </p:cNvPr>
          <p:cNvPicPr>
            <a:picLocks noChangeAspect="1"/>
          </p:cNvPicPr>
          <p:nvPr/>
        </p:nvPicPr>
        <p:blipFill>
          <a:blip r:embed="rId3"/>
          <a:stretch>
            <a:fillRect/>
          </a:stretch>
        </p:blipFill>
        <p:spPr>
          <a:xfrm>
            <a:off x="5494280" y="2852719"/>
            <a:ext cx="6108752" cy="2365391"/>
          </a:xfrm>
          <a:prstGeom prst="rect">
            <a:avLst/>
          </a:prstGeom>
        </p:spPr>
      </p:pic>
      <p:pic>
        <p:nvPicPr>
          <p:cNvPr id="39" name="図 38">
            <a:extLst>
              <a:ext uri="{FF2B5EF4-FFF2-40B4-BE49-F238E27FC236}">
                <a16:creationId xmlns:a16="http://schemas.microsoft.com/office/drawing/2014/main" id="{01F562A0-72CE-EC42-8076-F579DD483F83}"/>
              </a:ext>
            </a:extLst>
          </p:cNvPr>
          <p:cNvPicPr>
            <a:picLocks noChangeAspect="1"/>
          </p:cNvPicPr>
          <p:nvPr/>
        </p:nvPicPr>
        <p:blipFill>
          <a:blip r:embed="rId4"/>
          <a:stretch>
            <a:fillRect/>
          </a:stretch>
        </p:blipFill>
        <p:spPr>
          <a:xfrm>
            <a:off x="5494280" y="5352867"/>
            <a:ext cx="6108752" cy="1006686"/>
          </a:xfrm>
          <a:prstGeom prst="rect">
            <a:avLst/>
          </a:prstGeom>
        </p:spPr>
      </p:pic>
      <p:sp>
        <p:nvSpPr>
          <p:cNvPr id="40" name="テキスト ボックス 39">
            <a:extLst>
              <a:ext uri="{FF2B5EF4-FFF2-40B4-BE49-F238E27FC236}">
                <a16:creationId xmlns:a16="http://schemas.microsoft.com/office/drawing/2014/main" id="{E9C8D7EF-E719-1447-AE9F-DFCE5BC0BD0C}"/>
              </a:ext>
            </a:extLst>
          </p:cNvPr>
          <p:cNvSpPr txBox="1"/>
          <p:nvPr/>
        </p:nvSpPr>
        <p:spPr>
          <a:xfrm>
            <a:off x="4587661" y="6596073"/>
            <a:ext cx="7606570" cy="253916"/>
          </a:xfrm>
          <a:prstGeom prst="rect">
            <a:avLst/>
          </a:prstGeom>
          <a:noFill/>
        </p:spPr>
        <p:txBody>
          <a:bodyPr wrap="none" rtlCol="0">
            <a:spAutoFit/>
          </a:bodyPr>
          <a:lstStyle/>
          <a:p>
            <a:pPr algn="r"/>
            <a:r>
              <a:rPr kumimoji="1" lang="en" altLang="ja-JP" sz="1050" dirty="0" err="1"/>
              <a:t>T.Fujiwara</a:t>
            </a:r>
            <a:r>
              <a:rPr kumimoji="1" lang="en" altLang="ja-JP" sz="1050" dirty="0"/>
              <a:t>, </a:t>
            </a:r>
            <a:r>
              <a:rPr kumimoji="1" lang="en" altLang="ja-JP" sz="1050" dirty="0" err="1"/>
              <a:t>et.al</a:t>
            </a:r>
            <a:r>
              <a:rPr kumimoji="1" lang="en" altLang="ja-JP" sz="1050" dirty="0"/>
              <a:t>.,, A Visual Analytics Framework for Reviewing Multivariate Time-Series Data with Dimensionality Reduction, TVCG, 2020.</a:t>
            </a:r>
            <a:endParaRPr kumimoji="1" lang="ja-JP" altLang="en-US" sz="1050"/>
          </a:p>
        </p:txBody>
      </p:sp>
      <p:pic>
        <p:nvPicPr>
          <p:cNvPr id="47" name="図 46">
            <a:extLst>
              <a:ext uri="{FF2B5EF4-FFF2-40B4-BE49-F238E27FC236}">
                <a16:creationId xmlns:a16="http://schemas.microsoft.com/office/drawing/2014/main" id="{B33549A6-A8CD-8C46-AA6E-9338F4B2B35B}"/>
              </a:ext>
            </a:extLst>
          </p:cNvPr>
          <p:cNvPicPr>
            <a:picLocks noChangeAspect="1"/>
          </p:cNvPicPr>
          <p:nvPr/>
        </p:nvPicPr>
        <p:blipFill>
          <a:blip r:embed="rId5"/>
          <a:stretch>
            <a:fillRect/>
          </a:stretch>
        </p:blipFill>
        <p:spPr>
          <a:xfrm>
            <a:off x="1875760" y="5600064"/>
            <a:ext cx="3049524" cy="1060704"/>
          </a:xfrm>
          <a:prstGeom prst="rect">
            <a:avLst/>
          </a:prstGeom>
        </p:spPr>
      </p:pic>
      <p:sp>
        <p:nvSpPr>
          <p:cNvPr id="48" name="テキスト ボックス 47">
            <a:extLst>
              <a:ext uri="{FF2B5EF4-FFF2-40B4-BE49-F238E27FC236}">
                <a16:creationId xmlns:a16="http://schemas.microsoft.com/office/drawing/2014/main" id="{2EC418D5-343D-0B4F-AF41-37109595A8AF}"/>
              </a:ext>
            </a:extLst>
          </p:cNvPr>
          <p:cNvSpPr txBox="1"/>
          <p:nvPr/>
        </p:nvSpPr>
        <p:spPr>
          <a:xfrm>
            <a:off x="509704" y="5600064"/>
            <a:ext cx="857927" cy="923330"/>
          </a:xfrm>
          <a:prstGeom prst="rect">
            <a:avLst/>
          </a:prstGeom>
          <a:noFill/>
        </p:spPr>
        <p:txBody>
          <a:bodyPr wrap="none" rtlCol="0">
            <a:spAutoFit/>
          </a:bodyPr>
          <a:lstStyle/>
          <a:p>
            <a:r>
              <a:rPr kumimoji="1" lang="ja-JP" altLang="en-US" sz="1200" b="1"/>
              <a:t>環境ログ</a:t>
            </a:r>
            <a:endParaRPr kumimoji="1" lang="en-US" altLang="ja-JP" sz="1200" b="1" dirty="0"/>
          </a:p>
          <a:p>
            <a:r>
              <a:rPr kumimoji="1" lang="ja-JP" altLang="en-US" sz="1050"/>
              <a:t>・</a:t>
            </a:r>
            <a:r>
              <a:rPr kumimoji="1" lang="en-US" altLang="ja-JP" sz="1050" dirty="0"/>
              <a:t>CPU</a:t>
            </a:r>
            <a:r>
              <a:rPr kumimoji="1" lang="ja-JP" altLang="en-US" sz="1050"/>
              <a:t>温度</a:t>
            </a:r>
            <a:endParaRPr kumimoji="1" lang="en-US" altLang="ja-JP" sz="1050" dirty="0"/>
          </a:p>
          <a:p>
            <a:r>
              <a:rPr kumimoji="1" lang="ja-JP" altLang="en-US" sz="1050"/>
              <a:t>・排気温度</a:t>
            </a:r>
            <a:endParaRPr kumimoji="1" lang="en-US" altLang="ja-JP" sz="1050" dirty="0"/>
          </a:p>
          <a:p>
            <a:r>
              <a:rPr kumimoji="1" lang="ja-JP" altLang="en-US" sz="1050"/>
              <a:t>・水温</a:t>
            </a:r>
            <a:endParaRPr kumimoji="1" lang="en-US" altLang="ja-JP" sz="1050" dirty="0"/>
          </a:p>
          <a:p>
            <a:r>
              <a:rPr kumimoji="1" lang="ja-JP" altLang="en-US" sz="1050"/>
              <a:t>・</a:t>
            </a:r>
            <a:r>
              <a:rPr kumimoji="1" lang="en-US" altLang="ja-JP" sz="1050" dirty="0"/>
              <a:t>etc.</a:t>
            </a:r>
            <a:endParaRPr kumimoji="1" lang="ja-JP" altLang="en-US" sz="1050"/>
          </a:p>
        </p:txBody>
      </p:sp>
    </p:spTree>
    <p:extLst>
      <p:ext uri="{BB962C8B-B14F-4D97-AF65-F5344CB8AC3E}">
        <p14:creationId xmlns:p14="http://schemas.microsoft.com/office/powerpoint/2010/main" val="2520790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E1E90-5A05-8F44-83EA-306A6B752407}"/>
              </a:ext>
            </a:extLst>
          </p:cNvPr>
          <p:cNvSpPr>
            <a:spLocks noGrp="1"/>
          </p:cNvSpPr>
          <p:nvPr>
            <p:ph type="title"/>
          </p:nvPr>
        </p:nvSpPr>
        <p:spPr/>
        <p:txBody>
          <a:bodyPr/>
          <a:lstStyle/>
          <a:p>
            <a:r>
              <a:rPr lang="ja-JP" altLang="en-US"/>
              <a:t>背景</a:t>
            </a:r>
            <a:endParaRPr kumimoji="1" lang="ja-JP" altLang="en-US"/>
          </a:p>
        </p:txBody>
      </p:sp>
      <p:sp>
        <p:nvSpPr>
          <p:cNvPr id="3" name="コンテンツ プレースホルダー 2">
            <a:extLst>
              <a:ext uri="{FF2B5EF4-FFF2-40B4-BE49-F238E27FC236}">
                <a16:creationId xmlns:a16="http://schemas.microsoft.com/office/drawing/2014/main" id="{D8FE1758-5E49-B643-91E3-A34368990F41}"/>
              </a:ext>
            </a:extLst>
          </p:cNvPr>
          <p:cNvSpPr>
            <a:spLocks noGrp="1"/>
          </p:cNvSpPr>
          <p:nvPr>
            <p:ph idx="1"/>
          </p:nvPr>
        </p:nvSpPr>
        <p:spPr/>
        <p:txBody>
          <a:bodyPr/>
          <a:lstStyle/>
          <a:p>
            <a:r>
              <a:rPr kumimoji="1" lang="ja-JP" altLang="en-US" b="1"/>
              <a:t>データ可視化と視覚的データ</a:t>
            </a:r>
            <a:r>
              <a:rPr lang="ja-JP" altLang="en-US" b="1"/>
              <a:t>解析</a:t>
            </a:r>
            <a:endParaRPr kumimoji="1" lang="ja-JP" altLang="en-US" b="1"/>
          </a:p>
        </p:txBody>
      </p:sp>
      <p:grpSp>
        <p:nvGrpSpPr>
          <p:cNvPr id="8" name="グループ化 7">
            <a:extLst>
              <a:ext uri="{FF2B5EF4-FFF2-40B4-BE49-F238E27FC236}">
                <a16:creationId xmlns:a16="http://schemas.microsoft.com/office/drawing/2014/main" id="{428635E5-7CDB-EA4B-A189-AA66494BFB13}"/>
              </a:ext>
            </a:extLst>
          </p:cNvPr>
          <p:cNvGrpSpPr/>
          <p:nvPr/>
        </p:nvGrpSpPr>
        <p:grpSpPr>
          <a:xfrm>
            <a:off x="1203960" y="2463287"/>
            <a:ext cx="2497488" cy="2376937"/>
            <a:chOff x="838200" y="2365751"/>
            <a:chExt cx="3038382" cy="2891723"/>
          </a:xfrm>
        </p:grpSpPr>
        <p:pic>
          <p:nvPicPr>
            <p:cNvPr id="4" name="図 3" descr="図形&#10;&#10;低い精度で自動的に生成された説明">
              <a:extLst>
                <a:ext uri="{FF2B5EF4-FFF2-40B4-BE49-F238E27FC236}">
                  <a16:creationId xmlns:a16="http://schemas.microsoft.com/office/drawing/2014/main" id="{0ADD7E31-134B-6542-B757-8D5FD2F02FC1}"/>
                </a:ext>
              </a:extLst>
            </p:cNvPr>
            <p:cNvPicPr>
              <a:picLocks noChangeAspect="1"/>
            </p:cNvPicPr>
            <p:nvPr/>
          </p:nvPicPr>
          <p:blipFill rotWithShape="1">
            <a:blip r:embed="rId2"/>
            <a:srcRect l="8477" t="11407" r="8009" b="8518"/>
            <a:stretch/>
          </p:blipFill>
          <p:spPr>
            <a:xfrm>
              <a:off x="838200" y="2365751"/>
              <a:ext cx="1519191" cy="1519191"/>
            </a:xfrm>
            <a:prstGeom prst="rect">
              <a:avLst/>
            </a:prstGeom>
            <a:ln>
              <a:noFill/>
            </a:ln>
          </p:spPr>
        </p:pic>
        <p:pic>
          <p:nvPicPr>
            <p:cNvPr id="5" name="図 4" descr="背景パターン が含まれている画像&#10;&#10;自動的に生成された説明">
              <a:extLst>
                <a:ext uri="{FF2B5EF4-FFF2-40B4-BE49-F238E27FC236}">
                  <a16:creationId xmlns:a16="http://schemas.microsoft.com/office/drawing/2014/main" id="{198CCB62-70C8-EB43-BBE5-3AA55DCB6844}"/>
                </a:ext>
              </a:extLst>
            </p:cNvPr>
            <p:cNvPicPr>
              <a:picLocks noChangeAspect="1"/>
            </p:cNvPicPr>
            <p:nvPr/>
          </p:nvPicPr>
          <p:blipFill rotWithShape="1">
            <a:blip r:embed="rId3"/>
            <a:srcRect l="8477" t="11407" r="8009" b="8518"/>
            <a:stretch/>
          </p:blipFill>
          <p:spPr>
            <a:xfrm>
              <a:off x="2357391" y="2365752"/>
              <a:ext cx="1519191" cy="1519191"/>
            </a:xfrm>
            <a:prstGeom prst="rect">
              <a:avLst/>
            </a:prstGeom>
            <a:ln>
              <a:noFill/>
            </a:ln>
          </p:spPr>
        </p:pic>
        <p:pic>
          <p:nvPicPr>
            <p:cNvPr id="6" name="図 5">
              <a:extLst>
                <a:ext uri="{FF2B5EF4-FFF2-40B4-BE49-F238E27FC236}">
                  <a16:creationId xmlns:a16="http://schemas.microsoft.com/office/drawing/2014/main" id="{0DD4F6DC-0BE3-AB44-8954-40F67B51287E}"/>
                </a:ext>
              </a:extLst>
            </p:cNvPr>
            <p:cNvPicPr>
              <a:picLocks noChangeAspect="1"/>
            </p:cNvPicPr>
            <p:nvPr/>
          </p:nvPicPr>
          <p:blipFill rotWithShape="1">
            <a:blip r:embed="rId4"/>
            <a:srcRect l="16079" t="16163" r="15825" b="17378"/>
            <a:stretch/>
          </p:blipFill>
          <p:spPr>
            <a:xfrm>
              <a:off x="906316" y="3884942"/>
              <a:ext cx="1395858" cy="1359614"/>
            </a:xfrm>
            <a:prstGeom prst="rect">
              <a:avLst/>
            </a:prstGeom>
            <a:ln>
              <a:noFill/>
            </a:ln>
          </p:spPr>
        </p:pic>
        <p:pic>
          <p:nvPicPr>
            <p:cNvPr id="7" name="図 6">
              <a:extLst>
                <a:ext uri="{FF2B5EF4-FFF2-40B4-BE49-F238E27FC236}">
                  <a16:creationId xmlns:a16="http://schemas.microsoft.com/office/drawing/2014/main" id="{093AC09C-E141-3A44-B6F9-A39D5C4D6005}"/>
                </a:ext>
              </a:extLst>
            </p:cNvPr>
            <p:cNvPicPr>
              <a:picLocks noChangeAspect="1"/>
            </p:cNvPicPr>
            <p:nvPr/>
          </p:nvPicPr>
          <p:blipFill rotWithShape="1">
            <a:blip r:embed="rId5"/>
            <a:srcRect l="17019" t="16199" r="16411" b="18216"/>
            <a:stretch/>
          </p:blipFill>
          <p:spPr>
            <a:xfrm>
              <a:off x="2431249" y="3884942"/>
              <a:ext cx="1395858" cy="1372532"/>
            </a:xfrm>
            <a:prstGeom prst="rect">
              <a:avLst/>
            </a:prstGeom>
            <a:ln>
              <a:noFill/>
            </a:ln>
          </p:spPr>
        </p:pic>
      </p:grpSp>
      <p:pic>
        <p:nvPicPr>
          <p:cNvPr id="9" name="図 8">
            <a:extLst>
              <a:ext uri="{FF2B5EF4-FFF2-40B4-BE49-F238E27FC236}">
                <a16:creationId xmlns:a16="http://schemas.microsoft.com/office/drawing/2014/main" id="{398F30C8-3483-4F44-9587-39CDD7001867}"/>
              </a:ext>
            </a:extLst>
          </p:cNvPr>
          <p:cNvPicPr>
            <a:picLocks noChangeAspect="1"/>
          </p:cNvPicPr>
          <p:nvPr/>
        </p:nvPicPr>
        <p:blipFill>
          <a:blip r:embed="rId6"/>
          <a:stretch>
            <a:fillRect/>
          </a:stretch>
        </p:blipFill>
        <p:spPr>
          <a:xfrm>
            <a:off x="3934532" y="2463286"/>
            <a:ext cx="2743121" cy="2366319"/>
          </a:xfrm>
          <a:prstGeom prst="rect">
            <a:avLst/>
          </a:prstGeom>
        </p:spPr>
      </p:pic>
      <p:grpSp>
        <p:nvGrpSpPr>
          <p:cNvPr id="15" name="グループ化 14">
            <a:extLst>
              <a:ext uri="{FF2B5EF4-FFF2-40B4-BE49-F238E27FC236}">
                <a16:creationId xmlns:a16="http://schemas.microsoft.com/office/drawing/2014/main" id="{BF6C5111-FD5F-9D4E-978A-F0BABDA412DD}"/>
              </a:ext>
            </a:extLst>
          </p:cNvPr>
          <p:cNvGrpSpPr/>
          <p:nvPr/>
        </p:nvGrpSpPr>
        <p:grpSpPr>
          <a:xfrm>
            <a:off x="7012364" y="2512054"/>
            <a:ext cx="4665984" cy="2319362"/>
            <a:chOff x="6841676" y="2438902"/>
            <a:chExt cx="4665984" cy="2319362"/>
          </a:xfrm>
        </p:grpSpPr>
        <p:pic>
          <p:nvPicPr>
            <p:cNvPr id="10" name="図 9" descr="screenshot_42.png">
              <a:extLst>
                <a:ext uri="{FF2B5EF4-FFF2-40B4-BE49-F238E27FC236}">
                  <a16:creationId xmlns:a16="http://schemas.microsoft.com/office/drawing/2014/main" id="{47DBBDC9-CC2D-2747-9E0D-E0D52AD0ADA2}"/>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tretch>
              <a:fillRect/>
            </a:stretch>
          </p:blipFill>
          <p:spPr>
            <a:xfrm>
              <a:off x="8730088" y="2438902"/>
              <a:ext cx="2291480" cy="1448861"/>
            </a:xfrm>
            <a:prstGeom prst="rect">
              <a:avLst/>
            </a:prstGeom>
            <a:ln>
              <a:noFill/>
            </a:ln>
            <a:effectLst>
              <a:outerShdw blurRad="50800" dist="38100" dir="2700000" algn="tl" rotWithShape="0">
                <a:prstClr val="black">
                  <a:alpha val="40000"/>
                </a:prstClr>
              </a:outerShdw>
            </a:effectLst>
          </p:spPr>
        </p:pic>
        <p:grpSp>
          <p:nvGrpSpPr>
            <p:cNvPr id="11" name="グループ化 10">
              <a:extLst>
                <a:ext uri="{FF2B5EF4-FFF2-40B4-BE49-F238E27FC236}">
                  <a16:creationId xmlns:a16="http://schemas.microsoft.com/office/drawing/2014/main" id="{9B074D94-F10C-B040-A2BC-F4D9BEF0B7D6}"/>
                </a:ext>
              </a:extLst>
            </p:cNvPr>
            <p:cNvGrpSpPr/>
            <p:nvPr/>
          </p:nvGrpSpPr>
          <p:grpSpPr>
            <a:xfrm>
              <a:off x="6890444" y="2438902"/>
              <a:ext cx="1704916" cy="1525324"/>
              <a:chOff x="4052475" y="3491637"/>
              <a:chExt cx="3152321" cy="2820263"/>
            </a:xfrm>
          </p:grpSpPr>
          <p:pic>
            <p:nvPicPr>
              <p:cNvPr id="12" name="図 11" descr="setup.pdf">
                <a:extLst>
                  <a:ext uri="{FF2B5EF4-FFF2-40B4-BE49-F238E27FC236}">
                    <a16:creationId xmlns:a16="http://schemas.microsoft.com/office/drawing/2014/main" id="{B3D329E6-892C-C74B-A074-AED5B790CCF4}"/>
                  </a:ext>
                </a:extLst>
              </p:cNvPr>
              <p:cNvPicPr>
                <a:picLocks noChangeAspect="1"/>
              </p:cNvPicPr>
              <p:nvPr/>
            </p:nvPicPr>
            <p:blipFill rotWithShape="1">
              <a:blip r:embed="rId9">
                <a:extLst>
                  <a:ext uri="{28A0092B-C50C-407E-A947-70E740481C1C}">
                    <a14:useLocalDpi xmlns:a14="http://schemas.microsoft.com/office/drawing/2010/main"/>
                  </a:ext>
                </a:extLst>
              </a:blip>
              <a:srcRect l="1445" t="5298" r="30033" b="61322"/>
              <a:stretch/>
            </p:blipFill>
            <p:spPr>
              <a:xfrm>
                <a:off x="4054768" y="3491637"/>
                <a:ext cx="3133806" cy="927797"/>
              </a:xfrm>
              <a:prstGeom prst="rect">
                <a:avLst/>
              </a:prstGeom>
            </p:spPr>
          </p:pic>
          <p:pic>
            <p:nvPicPr>
              <p:cNvPr id="13" name="図 12" descr="clip.png">
                <a:extLst>
                  <a:ext uri="{FF2B5EF4-FFF2-40B4-BE49-F238E27FC236}">
                    <a16:creationId xmlns:a16="http://schemas.microsoft.com/office/drawing/2014/main" id="{D966FA14-8B4F-EF4E-815D-E30981F49E9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052475" y="4429386"/>
                <a:ext cx="3152321" cy="1882514"/>
              </a:xfrm>
              <a:prstGeom prst="rect">
                <a:avLst/>
              </a:prstGeom>
            </p:spPr>
          </p:pic>
        </p:grpSp>
        <p:pic>
          <p:nvPicPr>
            <p:cNvPr id="14" name="図 13">
              <a:extLst>
                <a:ext uri="{FF2B5EF4-FFF2-40B4-BE49-F238E27FC236}">
                  <a16:creationId xmlns:a16="http://schemas.microsoft.com/office/drawing/2014/main" id="{D937BD5B-34A1-394B-BB88-6ABED94F7CC1}"/>
                </a:ext>
              </a:extLst>
            </p:cNvPr>
            <p:cNvPicPr>
              <a:picLocks noChangeAspect="1"/>
            </p:cNvPicPr>
            <p:nvPr/>
          </p:nvPicPr>
          <p:blipFill>
            <a:blip r:embed="rId11"/>
            <a:stretch>
              <a:fillRect/>
            </a:stretch>
          </p:blipFill>
          <p:spPr>
            <a:xfrm>
              <a:off x="6841676" y="3989338"/>
              <a:ext cx="4665984" cy="768926"/>
            </a:xfrm>
            <a:prstGeom prst="rect">
              <a:avLst/>
            </a:prstGeom>
          </p:spPr>
        </p:pic>
      </p:grpSp>
      <p:sp>
        <p:nvSpPr>
          <p:cNvPr id="18" name="テキスト ボックス 17">
            <a:extLst>
              <a:ext uri="{FF2B5EF4-FFF2-40B4-BE49-F238E27FC236}">
                <a16:creationId xmlns:a16="http://schemas.microsoft.com/office/drawing/2014/main" id="{B443B33B-6DD0-644E-A9BC-8C6FD46CDF53}"/>
              </a:ext>
            </a:extLst>
          </p:cNvPr>
          <p:cNvSpPr txBox="1"/>
          <p:nvPr/>
        </p:nvSpPr>
        <p:spPr>
          <a:xfrm>
            <a:off x="8601353" y="5538768"/>
            <a:ext cx="3057247" cy="954107"/>
          </a:xfrm>
          <a:prstGeom prst="rect">
            <a:avLst/>
          </a:prstGeom>
          <a:noFill/>
        </p:spPr>
        <p:txBody>
          <a:bodyPr wrap="none" rtlCol="0">
            <a:spAutoFit/>
          </a:bodyPr>
          <a:lstStyle/>
          <a:p>
            <a:pPr algn="ctr"/>
            <a:r>
              <a:rPr kumimoji="1" lang="ja-JP" altLang="en-US" sz="2800"/>
              <a:t>原点回帰</a:t>
            </a:r>
            <a:endParaRPr kumimoji="1" lang="en-US" altLang="ja-JP" sz="2800" dirty="0"/>
          </a:p>
          <a:p>
            <a:pPr algn="ctr"/>
            <a:r>
              <a:rPr kumimoji="1" lang="ja-JP" altLang="en-US" sz="2800" b="1"/>
              <a:t>スパコンと可視化</a:t>
            </a:r>
          </a:p>
        </p:txBody>
      </p:sp>
      <p:grpSp>
        <p:nvGrpSpPr>
          <p:cNvPr id="19" name="グループ化 18">
            <a:extLst>
              <a:ext uri="{FF2B5EF4-FFF2-40B4-BE49-F238E27FC236}">
                <a16:creationId xmlns:a16="http://schemas.microsoft.com/office/drawing/2014/main" id="{77058742-F250-CF42-B17C-05C149195683}"/>
              </a:ext>
            </a:extLst>
          </p:cNvPr>
          <p:cNvGrpSpPr/>
          <p:nvPr/>
        </p:nvGrpSpPr>
        <p:grpSpPr>
          <a:xfrm>
            <a:off x="7251873" y="5385650"/>
            <a:ext cx="937861" cy="1171272"/>
            <a:chOff x="6839291" y="5467570"/>
            <a:chExt cx="937861" cy="1171272"/>
          </a:xfrm>
        </p:grpSpPr>
        <p:pic>
          <p:nvPicPr>
            <p:cNvPr id="20" name="図 19">
              <a:extLst>
                <a:ext uri="{FF2B5EF4-FFF2-40B4-BE49-F238E27FC236}">
                  <a16:creationId xmlns:a16="http://schemas.microsoft.com/office/drawing/2014/main" id="{406234A9-51B3-0247-8F79-2051CA3637BA}"/>
                </a:ext>
              </a:extLst>
            </p:cNvPr>
            <p:cNvPicPr>
              <a:picLocks noChangeAspect="1"/>
            </p:cNvPicPr>
            <p:nvPr/>
          </p:nvPicPr>
          <p:blipFill rotWithShape="1">
            <a:blip r:embed="rId12"/>
            <a:srcRect b="30397"/>
            <a:stretch/>
          </p:blipFill>
          <p:spPr>
            <a:xfrm>
              <a:off x="6839291" y="5631848"/>
              <a:ext cx="644358" cy="1006994"/>
            </a:xfrm>
            <a:prstGeom prst="rect">
              <a:avLst/>
            </a:prstGeom>
          </p:spPr>
        </p:pic>
        <p:sp>
          <p:nvSpPr>
            <p:cNvPr id="21" name="テキスト ボックス 20">
              <a:extLst>
                <a:ext uri="{FF2B5EF4-FFF2-40B4-BE49-F238E27FC236}">
                  <a16:creationId xmlns:a16="http://schemas.microsoft.com/office/drawing/2014/main" id="{A34BC419-D5D4-D948-9846-09B7179AD0E6}"/>
                </a:ext>
              </a:extLst>
            </p:cNvPr>
            <p:cNvSpPr txBox="1"/>
            <p:nvPr/>
          </p:nvSpPr>
          <p:spPr>
            <a:xfrm>
              <a:off x="7425774" y="5467570"/>
              <a:ext cx="351378" cy="523220"/>
            </a:xfrm>
            <a:prstGeom prst="rect">
              <a:avLst/>
            </a:prstGeom>
            <a:noFill/>
          </p:spPr>
          <p:txBody>
            <a:bodyPr wrap="none" rtlCol="0">
              <a:spAutoFit/>
            </a:bodyPr>
            <a:lstStyle/>
            <a:p>
              <a:r>
                <a:rPr kumimoji="1" lang="en-US" altLang="ja-JP" sz="2800" dirty="0"/>
                <a:t>?</a:t>
              </a:r>
              <a:endParaRPr kumimoji="1" lang="ja-JP" altLang="en-US" sz="2800"/>
            </a:p>
          </p:txBody>
        </p:sp>
      </p:grpSp>
      <p:grpSp>
        <p:nvGrpSpPr>
          <p:cNvPr id="22" name="グループ化 21">
            <a:extLst>
              <a:ext uri="{FF2B5EF4-FFF2-40B4-BE49-F238E27FC236}">
                <a16:creationId xmlns:a16="http://schemas.microsoft.com/office/drawing/2014/main" id="{A4D1AE17-C1DB-5A4B-A1ED-D65F3471FB99}"/>
              </a:ext>
            </a:extLst>
          </p:cNvPr>
          <p:cNvGrpSpPr/>
          <p:nvPr/>
        </p:nvGrpSpPr>
        <p:grpSpPr>
          <a:xfrm>
            <a:off x="3893603" y="5130160"/>
            <a:ext cx="3025620" cy="1512811"/>
            <a:chOff x="3643063" y="5212080"/>
            <a:chExt cx="3025620" cy="1512811"/>
          </a:xfrm>
        </p:grpSpPr>
        <p:pic>
          <p:nvPicPr>
            <p:cNvPr id="23" name="Picture 3">
              <a:extLst>
                <a:ext uri="{FF2B5EF4-FFF2-40B4-BE49-F238E27FC236}">
                  <a16:creationId xmlns:a16="http://schemas.microsoft.com/office/drawing/2014/main" id="{F9CBDD95-0F4F-C74A-A116-A09A550FEA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3063" y="5212080"/>
              <a:ext cx="3025620" cy="1512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テキスト ボックス 23">
              <a:extLst>
                <a:ext uri="{FF2B5EF4-FFF2-40B4-BE49-F238E27FC236}">
                  <a16:creationId xmlns:a16="http://schemas.microsoft.com/office/drawing/2014/main" id="{45C3E6E1-B58D-284D-9B18-2CFD05886B8D}"/>
                </a:ext>
              </a:extLst>
            </p:cNvPr>
            <p:cNvSpPr txBox="1"/>
            <p:nvPr/>
          </p:nvSpPr>
          <p:spPr>
            <a:xfrm>
              <a:off x="4258416" y="5783819"/>
              <a:ext cx="1794915" cy="369332"/>
            </a:xfrm>
            <a:prstGeom prst="rect">
              <a:avLst/>
            </a:prstGeom>
            <a:noFill/>
          </p:spPr>
          <p:txBody>
            <a:bodyPr wrap="none" rtlCol="0">
              <a:spAutoFit/>
            </a:bodyPr>
            <a:lstStyle/>
            <a:p>
              <a:r>
                <a:rPr kumimoji="1" lang="en-US" altLang="ja-JP" b="1" dirty="0">
                  <a:effectLst>
                    <a:glow rad="63500">
                      <a:schemeClr val="bg1"/>
                    </a:glow>
                  </a:effectLst>
                </a:rPr>
                <a:t>Large &amp; Complex</a:t>
              </a:r>
              <a:endParaRPr kumimoji="1" lang="ja-JP" altLang="en-US" b="1">
                <a:effectLst>
                  <a:glow rad="63500">
                    <a:schemeClr val="bg1"/>
                  </a:glow>
                </a:effectLst>
              </a:endParaRPr>
            </a:p>
          </p:txBody>
        </p:sp>
      </p:grpSp>
      <p:grpSp>
        <p:nvGrpSpPr>
          <p:cNvPr id="25" name="グループ化 24">
            <a:extLst>
              <a:ext uri="{FF2B5EF4-FFF2-40B4-BE49-F238E27FC236}">
                <a16:creationId xmlns:a16="http://schemas.microsoft.com/office/drawing/2014/main" id="{43A9AEE7-1CEE-B64A-9E25-97FF2A3667B6}"/>
              </a:ext>
            </a:extLst>
          </p:cNvPr>
          <p:cNvGrpSpPr/>
          <p:nvPr/>
        </p:nvGrpSpPr>
        <p:grpSpPr>
          <a:xfrm>
            <a:off x="1143000" y="5270715"/>
            <a:ext cx="2526689" cy="1340321"/>
            <a:chOff x="945320" y="5385096"/>
            <a:chExt cx="2526689" cy="1340321"/>
          </a:xfrm>
        </p:grpSpPr>
        <p:pic>
          <p:nvPicPr>
            <p:cNvPr id="26" name="Picture 7">
              <a:extLst>
                <a:ext uri="{FF2B5EF4-FFF2-40B4-BE49-F238E27FC236}">
                  <a16:creationId xmlns:a16="http://schemas.microsoft.com/office/drawing/2014/main" id="{9F005266-374A-7B43-AF1B-9F8E6DE460F3}"/>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5666"/>
            <a:stretch/>
          </p:blipFill>
          <p:spPr bwMode="auto">
            <a:xfrm>
              <a:off x="945320" y="5385096"/>
              <a:ext cx="2526689" cy="1340321"/>
            </a:xfrm>
            <a:prstGeom prst="rect">
              <a:avLst/>
            </a:prstGeom>
            <a:noFill/>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テキスト ボックス 26">
              <a:extLst>
                <a:ext uri="{FF2B5EF4-FFF2-40B4-BE49-F238E27FC236}">
                  <a16:creationId xmlns:a16="http://schemas.microsoft.com/office/drawing/2014/main" id="{9F346831-FED4-8042-A76A-4AD427D4D080}"/>
                </a:ext>
              </a:extLst>
            </p:cNvPr>
            <p:cNvSpPr txBox="1"/>
            <p:nvPr/>
          </p:nvSpPr>
          <p:spPr>
            <a:xfrm>
              <a:off x="1562044" y="6323182"/>
              <a:ext cx="1293239" cy="369332"/>
            </a:xfrm>
            <a:prstGeom prst="rect">
              <a:avLst/>
            </a:prstGeom>
            <a:noFill/>
          </p:spPr>
          <p:txBody>
            <a:bodyPr wrap="none" rtlCol="0">
              <a:spAutoFit/>
            </a:bodyPr>
            <a:lstStyle/>
            <a:p>
              <a:r>
                <a:rPr kumimoji="1" lang="en-US" altLang="ja-JP" b="1" dirty="0">
                  <a:effectLst>
                    <a:glow rad="63500">
                      <a:schemeClr val="bg1"/>
                    </a:glow>
                  </a:effectLst>
                </a:rPr>
                <a:t>HPC system</a:t>
              </a:r>
              <a:endParaRPr kumimoji="1" lang="ja-JP" altLang="en-US" b="1">
                <a:effectLst>
                  <a:glow rad="63500">
                    <a:schemeClr val="bg1"/>
                  </a:glow>
                </a:effectLst>
              </a:endParaRPr>
            </a:p>
          </p:txBody>
        </p:sp>
      </p:grpSp>
    </p:spTree>
    <p:extLst>
      <p:ext uri="{BB962C8B-B14F-4D97-AF65-F5344CB8AC3E}">
        <p14:creationId xmlns:p14="http://schemas.microsoft.com/office/powerpoint/2010/main" val="70718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3DD08B-2CAD-D64F-9DB9-BAEECFD07809}"/>
              </a:ext>
            </a:extLst>
          </p:cNvPr>
          <p:cNvSpPr>
            <a:spLocks noGrp="1"/>
          </p:cNvSpPr>
          <p:nvPr>
            <p:ph type="title"/>
          </p:nvPr>
        </p:nvSpPr>
        <p:spPr/>
        <p:txBody>
          <a:bodyPr/>
          <a:lstStyle/>
          <a:p>
            <a:r>
              <a:rPr kumimoji="1" lang="ja-JP" altLang="en-US"/>
              <a:t>背景</a:t>
            </a:r>
          </a:p>
        </p:txBody>
      </p:sp>
      <p:sp>
        <p:nvSpPr>
          <p:cNvPr id="3" name="コンテンツ プレースホルダー 2">
            <a:extLst>
              <a:ext uri="{FF2B5EF4-FFF2-40B4-BE49-F238E27FC236}">
                <a16:creationId xmlns:a16="http://schemas.microsoft.com/office/drawing/2014/main" id="{28577DCE-446F-9B4E-9848-D69C4D19C0D9}"/>
              </a:ext>
            </a:extLst>
          </p:cNvPr>
          <p:cNvSpPr>
            <a:spLocks noGrp="1"/>
          </p:cNvSpPr>
          <p:nvPr>
            <p:ph idx="1"/>
          </p:nvPr>
        </p:nvSpPr>
        <p:spPr>
          <a:xfrm>
            <a:off x="838200" y="1825624"/>
            <a:ext cx="10515600" cy="4811939"/>
          </a:xfrm>
        </p:spPr>
        <p:txBody>
          <a:bodyPr>
            <a:normAutofit/>
          </a:bodyPr>
          <a:lstStyle/>
          <a:p>
            <a:r>
              <a:rPr kumimoji="1" lang="ja-JP" altLang="en-US" b="1"/>
              <a:t>スーパーコンピュータと可視化</a:t>
            </a:r>
            <a:endParaRPr kumimoji="1" lang="en-US" altLang="ja-JP" b="1" dirty="0"/>
          </a:p>
          <a:p>
            <a:pPr lvl="1"/>
            <a:r>
              <a:rPr lang="ja-JP" altLang="en-US"/>
              <a:t>スパコンの高機能・高性能化</a:t>
            </a:r>
            <a:endParaRPr lang="en-US" altLang="ja-JP" dirty="0"/>
          </a:p>
          <a:p>
            <a:pPr lvl="2"/>
            <a:r>
              <a:rPr lang="ja-JP" altLang="en-US"/>
              <a:t>「京」から「富岳」へ</a:t>
            </a:r>
            <a:endParaRPr lang="en-US" altLang="ja-JP" dirty="0"/>
          </a:p>
          <a:p>
            <a:pPr lvl="2"/>
            <a:r>
              <a:rPr lang="ja-JP" altLang="en-US"/>
              <a:t>世界スパコン性能ランキング１位</a:t>
            </a:r>
            <a:endParaRPr lang="en-US" altLang="ja-JP" dirty="0"/>
          </a:p>
          <a:p>
            <a:pPr lvl="3"/>
            <a:r>
              <a:rPr lang="en-US" altLang="ja-JP" dirty="0"/>
              <a:t>Top500, Graph500, HPCG, HPL-AI</a:t>
            </a:r>
          </a:p>
          <a:p>
            <a:pPr lvl="1"/>
            <a:r>
              <a:rPr lang="ja-JP" altLang="en-US"/>
              <a:t>分野横断的なデータの利活用</a:t>
            </a:r>
            <a:endParaRPr lang="en-US" altLang="ja-JP" dirty="0"/>
          </a:p>
          <a:p>
            <a:pPr lvl="2"/>
            <a:r>
              <a:rPr lang="ja-JP" altLang="en-US"/>
              <a:t>データが示唆する情報を多角的に理解</a:t>
            </a:r>
            <a:endParaRPr lang="en-US" altLang="ja-JP" dirty="0"/>
          </a:p>
          <a:p>
            <a:pPr lvl="2"/>
            <a:r>
              <a:rPr lang="ja-JP" altLang="en-US"/>
              <a:t>データの大規模・複雑化</a:t>
            </a:r>
            <a:endParaRPr lang="en-US" altLang="ja-JP" dirty="0"/>
          </a:p>
          <a:p>
            <a:pPr lvl="2"/>
            <a:r>
              <a:rPr lang="ja-JP" altLang="en-US"/>
              <a:t>大規模データからの新たな知見獲得が</a:t>
            </a:r>
            <a:br>
              <a:rPr lang="en-US" altLang="ja-JP" dirty="0"/>
            </a:br>
            <a:r>
              <a:rPr lang="ja-JP" altLang="en-US"/>
              <a:t>困難な状況が発生</a:t>
            </a:r>
            <a:endParaRPr lang="en-US" altLang="ja-JP" dirty="0"/>
          </a:p>
          <a:p>
            <a:pPr lvl="1"/>
            <a:r>
              <a:rPr lang="ja-JP" altLang="en-US" b="1"/>
              <a:t>大規模データ向けの可視化</a:t>
            </a:r>
            <a:r>
              <a:rPr lang="en-US" altLang="ja-JP" b="1" dirty="0"/>
              <a:t> </a:t>
            </a:r>
            <a:r>
              <a:rPr lang="en-US" altLang="ja-JP" baseline="30000" dirty="0"/>
              <a:t>*</a:t>
            </a:r>
          </a:p>
          <a:p>
            <a:pPr lvl="2"/>
            <a:r>
              <a:rPr lang="ja-JP" altLang="en-US"/>
              <a:t>可視化技術の更なる高度化</a:t>
            </a:r>
            <a:endParaRPr lang="en-US" altLang="ja-JP" dirty="0"/>
          </a:p>
          <a:p>
            <a:pPr lvl="2"/>
            <a:r>
              <a:rPr lang="ja-JP" altLang="en-US"/>
              <a:t>知識獲得に至る</a:t>
            </a:r>
            <a:r>
              <a:rPr lang="ja-JP" altLang="en-US" b="1">
                <a:solidFill>
                  <a:srgbClr val="C00000"/>
                </a:solidFill>
              </a:rPr>
              <a:t>プロセスの簡略化</a:t>
            </a:r>
            <a:endParaRPr lang="en-US" altLang="ja-JP" b="1" dirty="0">
              <a:solidFill>
                <a:srgbClr val="C00000"/>
              </a:solidFill>
            </a:endParaRPr>
          </a:p>
        </p:txBody>
      </p:sp>
      <p:grpSp>
        <p:nvGrpSpPr>
          <p:cNvPr id="11" name="グループ化 10">
            <a:extLst>
              <a:ext uri="{FF2B5EF4-FFF2-40B4-BE49-F238E27FC236}">
                <a16:creationId xmlns:a16="http://schemas.microsoft.com/office/drawing/2014/main" id="{4F756726-7C94-5649-8B4B-642459BE7948}"/>
              </a:ext>
            </a:extLst>
          </p:cNvPr>
          <p:cNvGrpSpPr/>
          <p:nvPr/>
        </p:nvGrpSpPr>
        <p:grpSpPr>
          <a:xfrm>
            <a:off x="7497867" y="1934065"/>
            <a:ext cx="3600344" cy="4276620"/>
            <a:chOff x="7497867" y="1781665"/>
            <a:chExt cx="3600344" cy="4276620"/>
          </a:xfrm>
        </p:grpSpPr>
        <p:grpSp>
          <p:nvGrpSpPr>
            <p:cNvPr id="4" name="グループ化 3">
              <a:extLst>
                <a:ext uri="{FF2B5EF4-FFF2-40B4-BE49-F238E27FC236}">
                  <a16:creationId xmlns:a16="http://schemas.microsoft.com/office/drawing/2014/main" id="{50EBEE54-D7B3-4242-A8DA-296BA270F31E}"/>
                </a:ext>
              </a:extLst>
            </p:cNvPr>
            <p:cNvGrpSpPr/>
            <p:nvPr/>
          </p:nvGrpSpPr>
          <p:grpSpPr>
            <a:xfrm>
              <a:off x="7497867" y="4124421"/>
              <a:ext cx="3598056" cy="1933864"/>
              <a:chOff x="6946620" y="4378036"/>
              <a:chExt cx="3598056" cy="1933864"/>
            </a:xfrm>
          </p:grpSpPr>
          <p:pic>
            <p:nvPicPr>
              <p:cNvPr id="5" name="図 4">
                <a:extLst>
                  <a:ext uri="{FF2B5EF4-FFF2-40B4-BE49-F238E27FC236}">
                    <a16:creationId xmlns:a16="http://schemas.microsoft.com/office/drawing/2014/main" id="{C43E3089-86FF-FE48-8504-7EB9B0C60127}"/>
                  </a:ext>
                </a:extLst>
              </p:cNvPr>
              <p:cNvPicPr>
                <a:picLocks noChangeAspect="1"/>
              </p:cNvPicPr>
              <p:nvPr/>
            </p:nvPicPr>
            <p:blipFill rotWithShape="1">
              <a:blip r:embed="rId2"/>
              <a:srcRect l="7846" t="11945"/>
              <a:stretch/>
            </p:blipFill>
            <p:spPr>
              <a:xfrm>
                <a:off x="6946620" y="4378036"/>
                <a:ext cx="3598056" cy="1933864"/>
              </a:xfrm>
              <a:prstGeom prst="rect">
                <a:avLst/>
              </a:prstGeom>
              <a:ln>
                <a:noFill/>
              </a:ln>
              <a:effectLst>
                <a:softEdge rad="112500"/>
              </a:effectLst>
            </p:spPr>
          </p:pic>
          <p:sp>
            <p:nvSpPr>
              <p:cNvPr id="6" name="テキスト ボックス 5">
                <a:extLst>
                  <a:ext uri="{FF2B5EF4-FFF2-40B4-BE49-F238E27FC236}">
                    <a16:creationId xmlns:a16="http://schemas.microsoft.com/office/drawing/2014/main" id="{4D444A6B-B123-4E49-822F-57B5B0D3C387}"/>
                  </a:ext>
                </a:extLst>
              </p:cNvPr>
              <p:cNvSpPr txBox="1"/>
              <p:nvPr/>
            </p:nvSpPr>
            <p:spPr>
              <a:xfrm>
                <a:off x="7051679" y="5582774"/>
                <a:ext cx="2826415" cy="646331"/>
              </a:xfrm>
              <a:prstGeom prst="rect">
                <a:avLst/>
              </a:prstGeom>
              <a:noFill/>
              <a:effectLst>
                <a:glow rad="63500">
                  <a:schemeClr val="tx1">
                    <a:alpha val="40000"/>
                  </a:schemeClr>
                </a:glow>
              </a:effectLst>
            </p:spPr>
            <p:txBody>
              <a:bodyPr wrap="none" rtlCol="0">
                <a:spAutoFit/>
              </a:bodyPr>
              <a:lstStyle/>
              <a:p>
                <a:r>
                  <a:rPr kumimoji="1" lang="en-US" altLang="ja-JP" b="1" dirty="0" err="1">
                    <a:solidFill>
                      <a:schemeClr val="bg1"/>
                    </a:solidFill>
                    <a:effectLst>
                      <a:glow rad="63500">
                        <a:schemeClr val="tx1">
                          <a:alpha val="40000"/>
                        </a:schemeClr>
                      </a:glow>
                    </a:effectLst>
                  </a:rPr>
                  <a:t>Fugaku</a:t>
                </a:r>
                <a:r>
                  <a:rPr kumimoji="1" lang="en-US" altLang="ja-JP" b="1" dirty="0">
                    <a:solidFill>
                      <a:schemeClr val="bg1"/>
                    </a:solidFill>
                    <a:effectLst>
                      <a:glow rad="63500">
                        <a:schemeClr val="tx1">
                          <a:alpha val="40000"/>
                        </a:schemeClr>
                      </a:glow>
                    </a:effectLst>
                  </a:rPr>
                  <a:t> (ARM-based A64FX)</a:t>
                </a:r>
              </a:p>
              <a:p>
                <a:r>
                  <a:rPr kumimoji="1" lang="en-US" altLang="ja-JP" dirty="0">
                    <a:solidFill>
                      <a:schemeClr val="bg1"/>
                    </a:solidFill>
                    <a:effectLst>
                      <a:glow rad="63500">
                        <a:schemeClr val="tx1">
                          <a:alpha val="40000"/>
                        </a:schemeClr>
                      </a:glow>
                    </a:effectLst>
                  </a:rPr>
                  <a:t>Mar.2020 - present </a:t>
                </a:r>
                <a:endParaRPr kumimoji="1" lang="ja-JP" altLang="en-US">
                  <a:solidFill>
                    <a:schemeClr val="bg1"/>
                  </a:solidFill>
                  <a:effectLst>
                    <a:glow rad="63500">
                      <a:schemeClr val="tx1">
                        <a:alpha val="40000"/>
                      </a:schemeClr>
                    </a:glow>
                  </a:effectLst>
                </a:endParaRPr>
              </a:p>
            </p:txBody>
          </p:sp>
        </p:grpSp>
        <p:grpSp>
          <p:nvGrpSpPr>
            <p:cNvPr id="7" name="グループ化 6">
              <a:extLst>
                <a:ext uri="{FF2B5EF4-FFF2-40B4-BE49-F238E27FC236}">
                  <a16:creationId xmlns:a16="http://schemas.microsoft.com/office/drawing/2014/main" id="{F0304D97-4138-B947-AD7A-0D496146604B}"/>
                </a:ext>
              </a:extLst>
            </p:cNvPr>
            <p:cNvGrpSpPr/>
            <p:nvPr/>
          </p:nvGrpSpPr>
          <p:grpSpPr>
            <a:xfrm>
              <a:off x="7497867" y="1781665"/>
              <a:ext cx="3600344" cy="1933864"/>
              <a:chOff x="1651467" y="4378036"/>
              <a:chExt cx="3600344" cy="1933864"/>
            </a:xfrm>
          </p:grpSpPr>
          <p:pic>
            <p:nvPicPr>
              <p:cNvPr id="8" name="図 7">
                <a:extLst>
                  <a:ext uri="{FF2B5EF4-FFF2-40B4-BE49-F238E27FC236}">
                    <a16:creationId xmlns:a16="http://schemas.microsoft.com/office/drawing/2014/main" id="{D8B53EE8-FDC4-FE40-975D-5B7405434106}"/>
                  </a:ext>
                </a:extLst>
              </p:cNvPr>
              <p:cNvPicPr>
                <a:picLocks noChangeAspect="1"/>
              </p:cNvPicPr>
              <p:nvPr/>
            </p:nvPicPr>
            <p:blipFill rotWithShape="1">
              <a:blip r:embed="rId3"/>
              <a:srcRect t="15709" b="3720"/>
              <a:stretch/>
            </p:blipFill>
            <p:spPr>
              <a:xfrm>
                <a:off x="1651467" y="4378036"/>
                <a:ext cx="3600344" cy="1933864"/>
              </a:xfrm>
              <a:prstGeom prst="rect">
                <a:avLst/>
              </a:prstGeom>
              <a:ln>
                <a:noFill/>
              </a:ln>
              <a:effectLst>
                <a:softEdge rad="112500"/>
              </a:effectLst>
            </p:spPr>
          </p:pic>
          <p:sp>
            <p:nvSpPr>
              <p:cNvPr id="9" name="テキスト ボックス 8">
                <a:extLst>
                  <a:ext uri="{FF2B5EF4-FFF2-40B4-BE49-F238E27FC236}">
                    <a16:creationId xmlns:a16="http://schemas.microsoft.com/office/drawing/2014/main" id="{DB5B74D2-405D-2042-BF9B-2708A2A76325}"/>
                  </a:ext>
                </a:extLst>
              </p:cNvPr>
              <p:cNvSpPr txBox="1"/>
              <p:nvPr/>
            </p:nvSpPr>
            <p:spPr>
              <a:xfrm>
                <a:off x="1757595" y="5583945"/>
                <a:ext cx="2335511" cy="646331"/>
              </a:xfrm>
              <a:prstGeom prst="rect">
                <a:avLst/>
              </a:prstGeom>
              <a:noFill/>
              <a:effectLst>
                <a:glow rad="63500">
                  <a:schemeClr val="tx1">
                    <a:alpha val="40000"/>
                  </a:schemeClr>
                </a:glow>
              </a:effectLst>
            </p:spPr>
            <p:txBody>
              <a:bodyPr wrap="none" rtlCol="0">
                <a:spAutoFit/>
              </a:bodyPr>
              <a:lstStyle/>
              <a:p>
                <a:r>
                  <a:rPr kumimoji="1" lang="en-US" altLang="ja-JP" b="1" dirty="0">
                    <a:solidFill>
                      <a:schemeClr val="bg1"/>
                    </a:solidFill>
                    <a:effectLst>
                      <a:glow rad="63500">
                        <a:schemeClr val="tx1">
                          <a:alpha val="40000"/>
                        </a:schemeClr>
                      </a:glow>
                    </a:effectLst>
                  </a:rPr>
                  <a:t>K computer (SPARK64)</a:t>
                </a:r>
              </a:p>
              <a:p>
                <a:r>
                  <a:rPr kumimoji="1" lang="en-US" altLang="ja-JP" dirty="0">
                    <a:solidFill>
                      <a:schemeClr val="bg1"/>
                    </a:solidFill>
                    <a:effectLst>
                      <a:glow rad="63500">
                        <a:schemeClr val="tx1">
                          <a:alpha val="40000"/>
                        </a:schemeClr>
                      </a:glow>
                    </a:effectLst>
                  </a:rPr>
                  <a:t>Sep.2012 to Aug.2019</a:t>
                </a:r>
                <a:endParaRPr kumimoji="1" lang="ja-JP" altLang="en-US">
                  <a:solidFill>
                    <a:schemeClr val="bg1"/>
                  </a:solidFill>
                  <a:effectLst>
                    <a:glow rad="63500">
                      <a:schemeClr val="tx1">
                        <a:alpha val="40000"/>
                      </a:schemeClr>
                    </a:glow>
                  </a:effectLst>
                </a:endParaRPr>
              </a:p>
            </p:txBody>
          </p:sp>
        </p:grpSp>
        <p:sp>
          <p:nvSpPr>
            <p:cNvPr id="10" name="ストライプ矢印 9">
              <a:extLst>
                <a:ext uri="{FF2B5EF4-FFF2-40B4-BE49-F238E27FC236}">
                  <a16:creationId xmlns:a16="http://schemas.microsoft.com/office/drawing/2014/main" id="{0C7E9BD1-D27B-AD48-9563-8E50B47AE3B8}"/>
                </a:ext>
              </a:extLst>
            </p:cNvPr>
            <p:cNvSpPr/>
            <p:nvPr/>
          </p:nvSpPr>
          <p:spPr>
            <a:xfrm rot="5400000">
              <a:off x="9146564" y="3783082"/>
              <a:ext cx="300661" cy="27218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9D9434DC-E7BF-6E44-B3FA-8A04AD3D202F}"/>
              </a:ext>
            </a:extLst>
          </p:cNvPr>
          <p:cNvSpPr txBox="1"/>
          <p:nvPr/>
        </p:nvSpPr>
        <p:spPr>
          <a:xfrm>
            <a:off x="0" y="6604084"/>
            <a:ext cx="7747634" cy="253916"/>
          </a:xfrm>
          <a:prstGeom prst="rect">
            <a:avLst/>
          </a:prstGeom>
          <a:noFill/>
        </p:spPr>
        <p:txBody>
          <a:bodyPr wrap="none" rtlCol="0">
            <a:spAutoFit/>
          </a:bodyPr>
          <a:lstStyle/>
          <a:p>
            <a:r>
              <a:rPr lang="en-US" altLang="ja-JP" sz="1050" dirty="0"/>
              <a:t>* </a:t>
            </a:r>
            <a:r>
              <a:rPr lang="en-US" altLang="ja-JP" sz="1050" dirty="0" err="1"/>
              <a:t>H.Childs</a:t>
            </a:r>
            <a:r>
              <a:rPr lang="en-US" altLang="ja-JP" sz="1050" dirty="0"/>
              <a:t>, </a:t>
            </a:r>
            <a:r>
              <a:rPr lang="en-US" altLang="ja-JP" sz="1050" dirty="0" err="1"/>
              <a:t>J.Bennett</a:t>
            </a:r>
            <a:r>
              <a:rPr lang="en-US" altLang="ja-JP" sz="1050" dirty="0"/>
              <a:t>, </a:t>
            </a:r>
            <a:r>
              <a:rPr lang="en-US" altLang="ja-JP" sz="1050" dirty="0" err="1"/>
              <a:t>C.Garth</a:t>
            </a:r>
            <a:r>
              <a:rPr lang="en-US" altLang="ja-JP" sz="1050" dirty="0"/>
              <a:t>, and </a:t>
            </a:r>
            <a:r>
              <a:rPr lang="en-US" altLang="ja-JP" sz="1050" dirty="0" err="1"/>
              <a:t>B.Hentschel</a:t>
            </a:r>
            <a:r>
              <a:rPr lang="en-US" altLang="ja-JP" sz="1050" dirty="0"/>
              <a:t>. In situ visualization for computational science. IEEE CGA, Vol. 39, No. 06, pp. 76–85, 2019.</a:t>
            </a:r>
            <a:r>
              <a:rPr lang="ja-JP" altLang="ja-JP" sz="1050"/>
              <a:t> </a:t>
            </a:r>
            <a:endParaRPr kumimoji="1" lang="ja-JP" altLang="en-US" sz="1050"/>
          </a:p>
        </p:txBody>
      </p:sp>
    </p:spTree>
    <p:extLst>
      <p:ext uri="{BB962C8B-B14F-4D97-AF65-F5344CB8AC3E}">
        <p14:creationId xmlns:p14="http://schemas.microsoft.com/office/powerpoint/2010/main" val="395949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left)">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wipe(left)">
                                      <p:cBhvr>
                                        <p:cTn id="44" dur="500"/>
                                        <p:tgtEl>
                                          <p:spTgt spid="3">
                                            <p:txEl>
                                              <p:pRg st="11" end="11"/>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506243-8BE2-0B4D-A292-29F7CCB3E406}"/>
              </a:ext>
            </a:extLst>
          </p:cNvPr>
          <p:cNvSpPr>
            <a:spLocks noGrp="1"/>
          </p:cNvSpPr>
          <p:nvPr>
            <p:ph type="title"/>
          </p:nvPr>
        </p:nvSpPr>
        <p:spPr/>
        <p:txBody>
          <a:bodyPr/>
          <a:lstStyle/>
          <a:p>
            <a:r>
              <a:rPr kumimoji="1" lang="en-US" altLang="ja-JP" dirty="0"/>
              <a:t>In-situ</a:t>
            </a:r>
            <a:r>
              <a:rPr kumimoji="1" lang="ja-JP" altLang="en-US"/>
              <a:t>可視化</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C787A31-50BA-3C4C-BC76-89A38BAC922B}"/>
                  </a:ext>
                </a:extLst>
              </p:cNvPr>
              <p:cNvSpPr>
                <a:spLocks noGrp="1"/>
              </p:cNvSpPr>
              <p:nvPr>
                <p:ph idx="1"/>
              </p:nvPr>
            </p:nvSpPr>
            <p:spPr/>
            <p:txBody>
              <a:bodyPr/>
              <a:lstStyle/>
              <a:p>
                <a:r>
                  <a:rPr kumimoji="1" lang="en-US" altLang="ja-JP" b="1" dirty="0"/>
                  <a:t>Post-hoc</a:t>
                </a:r>
                <a:r>
                  <a:rPr kumimoji="1" lang="ja-JP" altLang="en-US" b="1"/>
                  <a:t>可視化（事後可視化）</a:t>
                </a:r>
                <a:endParaRPr kumimoji="1" lang="en-US" altLang="ja-JP" b="1" dirty="0"/>
              </a:p>
              <a:p>
                <a:pPr lvl="1"/>
                <a:r>
                  <a:rPr kumimoji="1" lang="ja-JP" altLang="en-US"/>
                  <a:t>可視化端末へのデータ転送</a:t>
                </a:r>
                <a:endParaRPr kumimoji="1" lang="en-US" altLang="ja-JP" dirty="0"/>
              </a:p>
              <a:p>
                <a:pPr lvl="1"/>
                <a:r>
                  <a:rPr lang="en-US" altLang="ja-JP" dirty="0"/>
                  <a:t>GPU</a:t>
                </a:r>
                <a:r>
                  <a:rPr lang="ja-JP" altLang="en-US"/>
                  <a:t>を使った高速レンダリング</a:t>
                </a:r>
                <a:endParaRPr lang="en-US" altLang="ja-JP" dirty="0"/>
              </a:p>
              <a:p>
                <a:pPr lvl="1"/>
                <a:r>
                  <a:rPr kumimoji="1" lang="ja-JP" altLang="en-US"/>
                  <a:t>データ</a:t>
                </a:r>
                <a:r>
                  <a:rPr kumimoji="1" lang="en-US" altLang="ja-JP" dirty="0"/>
                  <a:t>I/O</a:t>
                </a:r>
                <a:r>
                  <a:rPr lang="ja-JP" altLang="en-US"/>
                  <a:t>問題</a:t>
                </a:r>
                <a:endParaRPr lang="en-US" altLang="ja-JP" dirty="0"/>
              </a:p>
              <a:p>
                <a:pPr lvl="2"/>
                <a:r>
                  <a:rPr lang="ja-JP" altLang="en-US"/>
                  <a:t>計算能力と</a:t>
                </a:r>
                <a:r>
                  <a:rPr lang="en-US" altLang="ja-JP" dirty="0"/>
                  <a:t>I/O</a:t>
                </a:r>
                <a:r>
                  <a:rPr lang="ja-JP" altLang="en-US"/>
                  <a:t>コストのギャップ</a:t>
                </a:r>
                <a:endParaRPr lang="en-US" altLang="ja-JP" dirty="0"/>
              </a:p>
              <a:p>
                <a:pPr lvl="2"/>
                <a:r>
                  <a:rPr lang="ja-JP" altLang="en-US"/>
                  <a:t>データ保存頻度の低下</a:t>
                </a:r>
                <a:endParaRPr lang="en-US" altLang="ja-JP" dirty="0"/>
              </a:p>
              <a:p>
                <a:r>
                  <a:rPr kumimoji="1" lang="en-US" altLang="ja-JP" b="1" dirty="0"/>
                  <a:t>In-situ</a:t>
                </a:r>
                <a:r>
                  <a:rPr kumimoji="1" lang="ja-JP" altLang="en-US" b="1"/>
                  <a:t>可視化（その場可視化）</a:t>
                </a:r>
                <a:endParaRPr kumimoji="1" lang="en-US" altLang="ja-JP" b="1" dirty="0"/>
              </a:p>
              <a:p>
                <a:pPr lvl="1"/>
                <a:r>
                  <a:rPr lang="ja-JP" altLang="en-US"/>
                  <a:t>スパコン上で直接可視化</a:t>
                </a:r>
              </a:p>
              <a:p>
                <a:pPr lvl="1"/>
                <a:r>
                  <a:rPr lang="ja-JP" altLang="en-US"/>
                  <a:t>データ</a:t>
                </a:r>
                <a:r>
                  <a:rPr lang="en-US" altLang="ja-JP" dirty="0"/>
                  <a:t>I/O</a:t>
                </a:r>
                <a:r>
                  <a:rPr lang="ja-JP" altLang="en-US"/>
                  <a:t>コスト削減</a:t>
                </a:r>
                <a:endParaRPr lang="en-US" altLang="ja-JP" dirty="0"/>
              </a:p>
              <a:p>
                <a:pPr lvl="2"/>
                <a:r>
                  <a:rPr lang="ja-JP" altLang="en-US"/>
                  <a:t>画像データ</a:t>
                </a:r>
                <a:r>
                  <a:rPr lang="en-US" altLang="ja-JP" dirty="0"/>
                  <a:t> </a:t>
                </a:r>
                <a14:m>
                  <m:oMath xmlns:m="http://schemas.openxmlformats.org/officeDocument/2006/math">
                    <m:r>
                      <a:rPr lang="en-US" altLang="ja-JP" i="1" smtClean="0">
                        <a:latin typeface="Cambria Math" panose="02040503050406030204" pitchFamily="18" charset="0"/>
                        <a:ea typeface="Cambria Math" panose="02040503050406030204" pitchFamily="18" charset="0"/>
                      </a:rPr>
                      <m:t>≪</m:t>
                    </m:r>
                  </m:oMath>
                </a14:m>
                <a:r>
                  <a:rPr lang="en-US" altLang="ja-JP" dirty="0"/>
                  <a:t> </a:t>
                </a:r>
                <a:r>
                  <a:rPr lang="ja-JP" altLang="en-US"/>
                  <a:t>数値データ</a:t>
                </a:r>
                <a:endParaRPr lang="en-US" altLang="ja-JP" dirty="0"/>
              </a:p>
              <a:p>
                <a:pPr lvl="2"/>
                <a:r>
                  <a:rPr lang="ja-JP" altLang="en-US"/>
                  <a:t>高時間分解能での可視化</a:t>
                </a:r>
                <a:endParaRPr lang="en-US" altLang="ja-JP" dirty="0"/>
              </a:p>
            </p:txBody>
          </p:sp>
        </mc:Choice>
        <mc:Fallback xmlns="">
          <p:sp>
            <p:nvSpPr>
              <p:cNvPr id="3" name="コンテンツ プレースホルダー 2">
                <a:extLst>
                  <a:ext uri="{FF2B5EF4-FFF2-40B4-BE49-F238E27FC236}">
                    <a16:creationId xmlns:a16="http://schemas.microsoft.com/office/drawing/2014/main" id="{4C787A31-50BA-3C4C-BC76-89A38BAC922B}"/>
                  </a:ext>
                </a:extLst>
              </p:cNvPr>
              <p:cNvSpPr>
                <a:spLocks noGrp="1" noRot="1" noChangeAspect="1" noMove="1" noResize="1" noEditPoints="1" noAdjustHandles="1" noChangeArrowheads="1" noChangeShapeType="1" noTextEdit="1"/>
              </p:cNvSpPr>
              <p:nvPr>
                <p:ph idx="1"/>
              </p:nvPr>
            </p:nvSpPr>
            <p:spPr>
              <a:blipFill>
                <a:blip r:embed="rId2"/>
                <a:stretch>
                  <a:fillRect l="-1086" t="-2616" b="-1744"/>
                </a:stretch>
              </a:blipFill>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04401BBD-0C69-5D4C-AD2D-26D3C3116903}"/>
              </a:ext>
            </a:extLst>
          </p:cNvPr>
          <p:cNvGrpSpPr/>
          <p:nvPr/>
        </p:nvGrpSpPr>
        <p:grpSpPr>
          <a:xfrm>
            <a:off x="6424653" y="1829480"/>
            <a:ext cx="2359765" cy="4579016"/>
            <a:chOff x="1876926" y="-320835"/>
            <a:chExt cx="2359765" cy="4579016"/>
          </a:xfrm>
        </p:grpSpPr>
        <p:sp>
          <p:nvSpPr>
            <p:cNvPr id="24" name="テキスト ボックス 23">
              <a:extLst>
                <a:ext uri="{FF2B5EF4-FFF2-40B4-BE49-F238E27FC236}">
                  <a16:creationId xmlns:a16="http://schemas.microsoft.com/office/drawing/2014/main" id="{175C5EFD-65C7-414D-A2F4-9C6E8230B175}"/>
                </a:ext>
              </a:extLst>
            </p:cNvPr>
            <p:cNvSpPr txBox="1"/>
            <p:nvPr/>
          </p:nvSpPr>
          <p:spPr>
            <a:xfrm>
              <a:off x="2064482" y="3888849"/>
              <a:ext cx="1942840" cy="369332"/>
            </a:xfrm>
            <a:prstGeom prst="rect">
              <a:avLst/>
            </a:prstGeom>
            <a:noFill/>
          </p:spPr>
          <p:txBody>
            <a:bodyPr wrap="none" rtlCol="0">
              <a:spAutoFit/>
            </a:bodyPr>
            <a:lstStyle/>
            <a:p>
              <a:pPr algn="ctr"/>
              <a:r>
                <a:rPr kumimoji="1" lang="en-US" altLang="ja-JP" b="1" dirty="0">
                  <a:latin typeface="Meiryo" panose="020B0604030504040204" pitchFamily="34" charset="-128"/>
                  <a:ea typeface="Meiryo" panose="020B0604030504040204" pitchFamily="34" charset="-128"/>
                </a:rPr>
                <a:t>Post-hoc</a:t>
              </a:r>
              <a:r>
                <a:rPr kumimoji="1" lang="ja-JP" altLang="en-US" b="1">
                  <a:latin typeface="Meiryo" panose="020B0604030504040204" pitchFamily="34" charset="-128"/>
                  <a:ea typeface="Meiryo" panose="020B0604030504040204" pitchFamily="34" charset="-128"/>
                </a:rPr>
                <a:t>可視化</a:t>
              </a:r>
            </a:p>
          </p:txBody>
        </p:sp>
        <p:grpSp>
          <p:nvGrpSpPr>
            <p:cNvPr id="25" name="グループ化 24">
              <a:extLst>
                <a:ext uri="{FF2B5EF4-FFF2-40B4-BE49-F238E27FC236}">
                  <a16:creationId xmlns:a16="http://schemas.microsoft.com/office/drawing/2014/main" id="{DE88B433-12E3-9845-A7BA-ECF87417386A}"/>
                </a:ext>
              </a:extLst>
            </p:cNvPr>
            <p:cNvGrpSpPr/>
            <p:nvPr/>
          </p:nvGrpSpPr>
          <p:grpSpPr>
            <a:xfrm>
              <a:off x="1876926" y="-320835"/>
              <a:ext cx="2359765" cy="4002505"/>
              <a:chOff x="1876926" y="-320835"/>
              <a:chExt cx="2359765" cy="4002505"/>
            </a:xfrm>
          </p:grpSpPr>
          <p:sp>
            <p:nvSpPr>
              <p:cNvPr id="26" name="角丸四角形 25">
                <a:extLst>
                  <a:ext uri="{FF2B5EF4-FFF2-40B4-BE49-F238E27FC236}">
                    <a16:creationId xmlns:a16="http://schemas.microsoft.com/office/drawing/2014/main" id="{FDF447E5-0AD1-334B-85B5-55970A4EE256}"/>
                  </a:ext>
                </a:extLst>
              </p:cNvPr>
              <p:cNvSpPr/>
              <p:nvPr/>
            </p:nvSpPr>
            <p:spPr>
              <a:xfrm>
                <a:off x="1876926" y="1785887"/>
                <a:ext cx="2334126" cy="1294205"/>
              </a:xfrm>
              <a:prstGeom prst="roundRect">
                <a:avLst>
                  <a:gd name="adj" fmla="val 7310"/>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C2AC1E4B-6AEF-1A43-ABBE-5D8EFF22B357}"/>
                  </a:ext>
                </a:extLst>
              </p:cNvPr>
              <p:cNvSpPr/>
              <p:nvPr/>
            </p:nvSpPr>
            <p:spPr>
              <a:xfrm>
                <a:off x="1876926" y="-320835"/>
                <a:ext cx="2334126" cy="1371600"/>
              </a:xfrm>
              <a:prstGeom prst="roundRect">
                <a:avLst>
                  <a:gd name="adj" fmla="val 7310"/>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D7B4762-CDF6-D444-B395-900F272030C4}"/>
                  </a:ext>
                </a:extLst>
              </p:cNvPr>
              <p:cNvSpPr/>
              <p:nvPr/>
            </p:nvSpPr>
            <p:spPr>
              <a:xfrm>
                <a:off x="2045161" y="-109391"/>
                <a:ext cx="1997657" cy="42221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29" name="正方形/長方形 28">
                <a:extLst>
                  <a:ext uri="{FF2B5EF4-FFF2-40B4-BE49-F238E27FC236}">
                    <a16:creationId xmlns:a16="http://schemas.microsoft.com/office/drawing/2014/main" id="{3D11509F-A221-6445-9918-E9F13EF0E8DB}"/>
                  </a:ext>
                </a:extLst>
              </p:cNvPr>
              <p:cNvSpPr/>
              <p:nvPr/>
            </p:nvSpPr>
            <p:spPr>
              <a:xfrm>
                <a:off x="2045161" y="1911921"/>
                <a:ext cx="1997657" cy="422212"/>
              </a:xfrm>
              <a:prstGeom prst="rect">
                <a:avLst/>
              </a:prstGeom>
              <a:solidFill>
                <a:schemeClr val="accent4">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sp>
            <p:nvSpPr>
              <p:cNvPr id="30" name="円柱 29">
                <a:extLst>
                  <a:ext uri="{FF2B5EF4-FFF2-40B4-BE49-F238E27FC236}">
                    <a16:creationId xmlns:a16="http://schemas.microsoft.com/office/drawing/2014/main" id="{878B016C-C03F-E042-B929-2A0B0FE0D26C}"/>
                  </a:ext>
                </a:extLst>
              </p:cNvPr>
              <p:cNvSpPr/>
              <p:nvPr/>
            </p:nvSpPr>
            <p:spPr>
              <a:xfrm>
                <a:off x="2402305" y="499871"/>
                <a:ext cx="1283369" cy="449179"/>
              </a:xfrm>
              <a:prstGeom prst="can">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600" b="1">
                    <a:solidFill>
                      <a:schemeClr val="bg1"/>
                    </a:solidFill>
                    <a:latin typeface="Meiryo" panose="020B0604030504040204" pitchFamily="34" charset="-128"/>
                    <a:ea typeface="Meiryo" panose="020B0604030504040204" pitchFamily="34" charset="-128"/>
                  </a:rPr>
                  <a:t>数値データ</a:t>
                </a:r>
              </a:p>
            </p:txBody>
          </p:sp>
          <p:sp>
            <p:nvSpPr>
              <p:cNvPr id="31" name="雲 30">
                <a:extLst>
                  <a:ext uri="{FF2B5EF4-FFF2-40B4-BE49-F238E27FC236}">
                    <a16:creationId xmlns:a16="http://schemas.microsoft.com/office/drawing/2014/main" id="{6DFCD473-284D-A043-8C8F-A169A1124570}"/>
                  </a:ext>
                </a:extLst>
              </p:cNvPr>
              <p:cNvSpPr/>
              <p:nvPr/>
            </p:nvSpPr>
            <p:spPr>
              <a:xfrm>
                <a:off x="2045161" y="1179102"/>
                <a:ext cx="1997657" cy="481263"/>
              </a:xfrm>
              <a:prstGeom prst="cloud">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kumimoji="1" lang="ja-JP" altLang="en-US" sz="1400">
                    <a:solidFill>
                      <a:schemeClr val="bg1">
                        <a:lumMod val="50000"/>
                      </a:schemeClr>
                    </a:solidFill>
                    <a:latin typeface="Meiryo" panose="020B0604030504040204" pitchFamily="34" charset="-128"/>
                    <a:ea typeface="Meiryo" panose="020B0604030504040204" pitchFamily="34" charset="-128"/>
                  </a:rPr>
                  <a:t>ネットワーク</a:t>
                </a:r>
                <a:endParaRPr kumimoji="1" lang="ja-JP" altLang="en-US">
                  <a:solidFill>
                    <a:schemeClr val="bg1">
                      <a:lumMod val="50000"/>
                    </a:schemeClr>
                  </a:solidFill>
                  <a:latin typeface="Meiryo" panose="020B0604030504040204" pitchFamily="34" charset="-128"/>
                  <a:ea typeface="Meiryo" panose="020B0604030504040204" pitchFamily="34" charset="-128"/>
                </a:endParaRPr>
              </a:p>
            </p:txBody>
          </p:sp>
          <p:sp>
            <p:nvSpPr>
              <p:cNvPr id="32" name="円/楕円 31">
                <a:extLst>
                  <a:ext uri="{FF2B5EF4-FFF2-40B4-BE49-F238E27FC236}">
                    <a16:creationId xmlns:a16="http://schemas.microsoft.com/office/drawing/2014/main" id="{91DDE0F2-B67E-E948-8344-9A3EEF93E1E3}"/>
                  </a:ext>
                </a:extLst>
              </p:cNvPr>
              <p:cNvSpPr/>
              <p:nvPr/>
            </p:nvSpPr>
            <p:spPr>
              <a:xfrm>
                <a:off x="2406317" y="3208427"/>
                <a:ext cx="1275345" cy="473243"/>
              </a:xfrm>
              <a:prstGeom prst="ellipse">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ユーザ</a:t>
                </a:r>
              </a:p>
            </p:txBody>
          </p:sp>
          <p:sp>
            <p:nvSpPr>
              <p:cNvPr id="33" name="正方形/長方形 32">
                <a:extLst>
                  <a:ext uri="{FF2B5EF4-FFF2-40B4-BE49-F238E27FC236}">
                    <a16:creationId xmlns:a16="http://schemas.microsoft.com/office/drawing/2014/main" id="{D56B90FE-5ABD-464A-BB00-E6DF2A114435}"/>
                  </a:ext>
                </a:extLst>
              </p:cNvPr>
              <p:cNvSpPr/>
              <p:nvPr/>
            </p:nvSpPr>
            <p:spPr>
              <a:xfrm>
                <a:off x="2402305" y="2486873"/>
                <a:ext cx="1283368"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cxnSp>
            <p:nvCxnSpPr>
              <p:cNvPr id="34" name="直線矢印コネクタ 33">
                <a:extLst>
                  <a:ext uri="{FF2B5EF4-FFF2-40B4-BE49-F238E27FC236}">
                    <a16:creationId xmlns:a16="http://schemas.microsoft.com/office/drawing/2014/main" id="{5AFB9674-D98A-D74E-93BF-D53488043165}"/>
                  </a:ext>
                </a:extLst>
              </p:cNvPr>
              <p:cNvCxnSpPr>
                <a:cxnSpLocks/>
              </p:cNvCxnSpPr>
              <p:nvPr/>
            </p:nvCxnSpPr>
            <p:spPr>
              <a:xfrm>
                <a:off x="3043989" y="312821"/>
                <a:ext cx="0" cy="18705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直線矢印コネクタ 34">
                <a:extLst>
                  <a:ext uri="{FF2B5EF4-FFF2-40B4-BE49-F238E27FC236}">
                    <a16:creationId xmlns:a16="http://schemas.microsoft.com/office/drawing/2014/main" id="{E6A947B2-E660-084F-A9D9-294E6B87A27C}"/>
                  </a:ext>
                </a:extLst>
              </p:cNvPr>
              <p:cNvCxnSpPr>
                <a:cxnSpLocks/>
              </p:cNvCxnSpPr>
              <p:nvPr/>
            </p:nvCxnSpPr>
            <p:spPr>
              <a:xfrm>
                <a:off x="3043989" y="949050"/>
                <a:ext cx="0" cy="25756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4B5B4FD7-60BA-A341-BF48-D785C460B8D5}"/>
                  </a:ext>
                </a:extLst>
              </p:cNvPr>
              <p:cNvCxnSpPr>
                <a:cxnSpLocks/>
              </p:cNvCxnSpPr>
              <p:nvPr/>
            </p:nvCxnSpPr>
            <p:spPr>
              <a:xfrm>
                <a:off x="3043989" y="1659853"/>
                <a:ext cx="0" cy="25206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43C02D39-06C9-3E46-8BB2-2717D9FB83B8}"/>
                  </a:ext>
                </a:extLst>
              </p:cNvPr>
              <p:cNvCxnSpPr>
                <a:cxnSpLocks/>
              </p:cNvCxnSpPr>
              <p:nvPr/>
            </p:nvCxnSpPr>
            <p:spPr>
              <a:xfrm flipH="1">
                <a:off x="3043989" y="2334133"/>
                <a:ext cx="1" cy="1527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直線矢印コネクタ 37">
                <a:extLst>
                  <a:ext uri="{FF2B5EF4-FFF2-40B4-BE49-F238E27FC236}">
                    <a16:creationId xmlns:a16="http://schemas.microsoft.com/office/drawing/2014/main" id="{BD600E88-B54A-6342-81FA-6DFEC20BDA4A}"/>
                  </a:ext>
                </a:extLst>
              </p:cNvPr>
              <p:cNvCxnSpPr>
                <a:cxnSpLocks/>
              </p:cNvCxnSpPr>
              <p:nvPr/>
            </p:nvCxnSpPr>
            <p:spPr>
              <a:xfrm flipH="1" flipV="1">
                <a:off x="3043989" y="2909085"/>
                <a:ext cx="1" cy="29934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テキスト ボックス 38">
                <a:extLst>
                  <a:ext uri="{FF2B5EF4-FFF2-40B4-BE49-F238E27FC236}">
                    <a16:creationId xmlns:a16="http://schemas.microsoft.com/office/drawing/2014/main" id="{624C5406-4B43-654A-8916-B012FE526931}"/>
                  </a:ext>
                </a:extLst>
              </p:cNvPr>
              <p:cNvSpPr txBox="1"/>
              <p:nvPr/>
            </p:nvSpPr>
            <p:spPr>
              <a:xfrm>
                <a:off x="3782721" y="663037"/>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スパ</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40" name="テキスト ボックス 39">
                <a:extLst>
                  <a:ext uri="{FF2B5EF4-FFF2-40B4-BE49-F238E27FC236}">
                    <a16:creationId xmlns:a16="http://schemas.microsoft.com/office/drawing/2014/main" id="{C04BDDBD-349A-D241-8C3F-5EF1E65F72F9}"/>
                  </a:ext>
                </a:extLst>
              </p:cNvPr>
              <p:cNvSpPr txBox="1"/>
              <p:nvPr/>
            </p:nvSpPr>
            <p:spPr>
              <a:xfrm>
                <a:off x="3779130" y="2688800"/>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パソ</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grpSp>
      </p:grpSp>
      <p:grpSp>
        <p:nvGrpSpPr>
          <p:cNvPr id="45" name="グループ化 44">
            <a:extLst>
              <a:ext uri="{FF2B5EF4-FFF2-40B4-BE49-F238E27FC236}">
                <a16:creationId xmlns:a16="http://schemas.microsoft.com/office/drawing/2014/main" id="{ACD52DA4-7137-744B-97E2-C85D6E3185A3}"/>
              </a:ext>
            </a:extLst>
          </p:cNvPr>
          <p:cNvGrpSpPr/>
          <p:nvPr/>
        </p:nvGrpSpPr>
        <p:grpSpPr>
          <a:xfrm>
            <a:off x="9177029" y="1829479"/>
            <a:ext cx="2366345" cy="4579017"/>
            <a:chOff x="9177029" y="1690688"/>
            <a:chExt cx="2366345" cy="4579017"/>
          </a:xfrm>
        </p:grpSpPr>
        <p:sp>
          <p:nvSpPr>
            <p:cNvPr id="7" name="テキスト ボックス 6">
              <a:extLst>
                <a:ext uri="{FF2B5EF4-FFF2-40B4-BE49-F238E27FC236}">
                  <a16:creationId xmlns:a16="http://schemas.microsoft.com/office/drawing/2014/main" id="{4930E4E6-D2DC-3C4E-8FC1-CD3E4725CBF5}"/>
                </a:ext>
              </a:extLst>
            </p:cNvPr>
            <p:cNvSpPr txBox="1"/>
            <p:nvPr/>
          </p:nvSpPr>
          <p:spPr>
            <a:xfrm>
              <a:off x="9511180" y="5900373"/>
              <a:ext cx="1708673" cy="369332"/>
            </a:xfrm>
            <a:prstGeom prst="rect">
              <a:avLst/>
            </a:prstGeom>
            <a:noFill/>
          </p:spPr>
          <p:txBody>
            <a:bodyPr wrap="none" rtlCol="0">
              <a:spAutoFit/>
            </a:bodyPr>
            <a:lstStyle/>
            <a:p>
              <a:pPr algn="ctr"/>
              <a:r>
                <a:rPr kumimoji="1" lang="en-US" altLang="ja-JP" b="1" dirty="0">
                  <a:latin typeface="Meiryo" panose="020B0604030504040204" pitchFamily="34" charset="-128"/>
                  <a:ea typeface="Meiryo" panose="020B0604030504040204" pitchFamily="34" charset="-128"/>
                </a:rPr>
                <a:t>In-situ</a:t>
              </a:r>
              <a:r>
                <a:rPr kumimoji="1" lang="ja-JP" altLang="en-US" b="1">
                  <a:latin typeface="Meiryo" panose="020B0604030504040204" pitchFamily="34" charset="-128"/>
                  <a:ea typeface="Meiryo" panose="020B0604030504040204" pitchFamily="34" charset="-128"/>
                </a:rPr>
                <a:t>可視化</a:t>
              </a:r>
            </a:p>
          </p:txBody>
        </p:sp>
        <p:grpSp>
          <p:nvGrpSpPr>
            <p:cNvPr id="44" name="グループ化 43">
              <a:extLst>
                <a:ext uri="{FF2B5EF4-FFF2-40B4-BE49-F238E27FC236}">
                  <a16:creationId xmlns:a16="http://schemas.microsoft.com/office/drawing/2014/main" id="{21E31BF5-3C7A-824E-A6D6-0E1BA3540968}"/>
                </a:ext>
              </a:extLst>
            </p:cNvPr>
            <p:cNvGrpSpPr/>
            <p:nvPr/>
          </p:nvGrpSpPr>
          <p:grpSpPr>
            <a:xfrm>
              <a:off x="9177029" y="1690688"/>
              <a:ext cx="2366345" cy="4002506"/>
              <a:chOff x="9177029" y="1690688"/>
              <a:chExt cx="2366345" cy="4002506"/>
            </a:xfrm>
          </p:grpSpPr>
          <p:sp>
            <p:nvSpPr>
              <p:cNvPr id="9" name="角丸四角形 8">
                <a:extLst>
                  <a:ext uri="{FF2B5EF4-FFF2-40B4-BE49-F238E27FC236}">
                    <a16:creationId xmlns:a16="http://schemas.microsoft.com/office/drawing/2014/main" id="{5E583628-7F04-A94C-9E38-630F37E53383}"/>
                  </a:ext>
                </a:extLst>
              </p:cNvPr>
              <p:cNvSpPr/>
              <p:nvPr/>
            </p:nvSpPr>
            <p:spPr>
              <a:xfrm>
                <a:off x="9177029" y="4345657"/>
                <a:ext cx="2334126" cy="745959"/>
              </a:xfrm>
              <a:prstGeom prst="roundRect">
                <a:avLst>
                  <a:gd name="adj" fmla="val 7310"/>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51783D14-4CAF-5C41-B09B-ED2321DA27A0}"/>
                  </a:ext>
                </a:extLst>
              </p:cNvPr>
              <p:cNvSpPr/>
              <p:nvPr/>
            </p:nvSpPr>
            <p:spPr>
              <a:xfrm>
                <a:off x="9177029" y="1690688"/>
                <a:ext cx="2334126" cy="1963015"/>
              </a:xfrm>
              <a:prstGeom prst="roundRect">
                <a:avLst>
                  <a:gd name="adj" fmla="val 7310"/>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D8671D4-02AE-954C-BCDD-5ED1D382346F}"/>
                  </a:ext>
                </a:extLst>
              </p:cNvPr>
              <p:cNvSpPr/>
              <p:nvPr/>
            </p:nvSpPr>
            <p:spPr>
              <a:xfrm>
                <a:off x="9345264" y="1910163"/>
                <a:ext cx="1997657" cy="42221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シミュレーション</a:t>
                </a:r>
              </a:p>
            </p:txBody>
          </p:sp>
          <p:sp>
            <p:nvSpPr>
              <p:cNvPr id="12" name="正方形/長方形 11">
                <a:extLst>
                  <a:ext uri="{FF2B5EF4-FFF2-40B4-BE49-F238E27FC236}">
                    <a16:creationId xmlns:a16="http://schemas.microsoft.com/office/drawing/2014/main" id="{B08C63CA-7433-7942-9897-30850634101D}"/>
                  </a:ext>
                </a:extLst>
              </p:cNvPr>
              <p:cNvSpPr/>
              <p:nvPr/>
            </p:nvSpPr>
            <p:spPr>
              <a:xfrm>
                <a:off x="9345264" y="2506278"/>
                <a:ext cx="1997657" cy="422212"/>
              </a:xfrm>
              <a:prstGeom prst="rect">
                <a:avLst/>
              </a:prstGeom>
              <a:solidFill>
                <a:schemeClr val="accent4">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可視化</a:t>
                </a:r>
              </a:p>
            </p:txBody>
          </p:sp>
          <p:sp>
            <p:nvSpPr>
              <p:cNvPr id="13" name="雲 12">
                <a:extLst>
                  <a:ext uri="{FF2B5EF4-FFF2-40B4-BE49-F238E27FC236}">
                    <a16:creationId xmlns:a16="http://schemas.microsoft.com/office/drawing/2014/main" id="{0E01FBCC-B76E-CA47-B543-BE29EB956773}"/>
                  </a:ext>
                </a:extLst>
              </p:cNvPr>
              <p:cNvSpPr/>
              <p:nvPr/>
            </p:nvSpPr>
            <p:spPr>
              <a:xfrm>
                <a:off x="9345264" y="3774019"/>
                <a:ext cx="1997657" cy="481263"/>
              </a:xfrm>
              <a:prstGeom prst="cloud">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kumimoji="1" lang="ja-JP" altLang="en-US" sz="1400">
                    <a:solidFill>
                      <a:schemeClr val="bg1">
                        <a:lumMod val="50000"/>
                      </a:schemeClr>
                    </a:solidFill>
                    <a:latin typeface="Meiryo" panose="020B0604030504040204" pitchFamily="34" charset="-128"/>
                    <a:ea typeface="Meiryo" panose="020B0604030504040204" pitchFamily="34" charset="-128"/>
                  </a:rPr>
                  <a:t>ネットワーク</a:t>
                </a:r>
              </a:p>
            </p:txBody>
          </p:sp>
          <p:sp>
            <p:nvSpPr>
              <p:cNvPr id="14" name="円/楕円 13">
                <a:extLst>
                  <a:ext uri="{FF2B5EF4-FFF2-40B4-BE49-F238E27FC236}">
                    <a16:creationId xmlns:a16="http://schemas.microsoft.com/office/drawing/2014/main" id="{B8924ED6-7FF6-DD49-B56F-41453AACE25C}"/>
                  </a:ext>
                </a:extLst>
              </p:cNvPr>
              <p:cNvSpPr/>
              <p:nvPr/>
            </p:nvSpPr>
            <p:spPr>
              <a:xfrm>
                <a:off x="9748631" y="5219951"/>
                <a:ext cx="1190922" cy="473243"/>
              </a:xfrm>
              <a:prstGeom prst="ellipse">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b="1">
                    <a:solidFill>
                      <a:schemeClr val="tx1"/>
                    </a:solidFill>
                    <a:latin typeface="Meiryo" panose="020B0604030504040204" pitchFamily="34" charset="-128"/>
                    <a:ea typeface="Meiryo" panose="020B0604030504040204" pitchFamily="34" charset="-128"/>
                  </a:rPr>
                  <a:t>ユーザ</a:t>
                </a:r>
              </a:p>
            </p:txBody>
          </p:sp>
          <p:sp>
            <p:nvSpPr>
              <p:cNvPr id="15" name="正方形/長方形 14">
                <a:extLst>
                  <a:ext uri="{FF2B5EF4-FFF2-40B4-BE49-F238E27FC236}">
                    <a16:creationId xmlns:a16="http://schemas.microsoft.com/office/drawing/2014/main" id="{87CCE759-C200-E546-B71D-7299C8895DBB}"/>
                  </a:ext>
                </a:extLst>
              </p:cNvPr>
              <p:cNvSpPr/>
              <p:nvPr/>
            </p:nvSpPr>
            <p:spPr>
              <a:xfrm>
                <a:off x="9732092" y="4488925"/>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cxnSp>
            <p:nvCxnSpPr>
              <p:cNvPr id="16" name="直線矢印コネクタ 15">
                <a:extLst>
                  <a:ext uri="{FF2B5EF4-FFF2-40B4-BE49-F238E27FC236}">
                    <a16:creationId xmlns:a16="http://schemas.microsoft.com/office/drawing/2014/main" id="{48D88BC0-3FA2-4F49-9704-0B3DB6E43ACE}"/>
                  </a:ext>
                </a:extLst>
              </p:cNvPr>
              <p:cNvCxnSpPr>
                <a:cxnSpLocks/>
              </p:cNvCxnSpPr>
              <p:nvPr/>
            </p:nvCxnSpPr>
            <p:spPr>
              <a:xfrm>
                <a:off x="10344092" y="2332375"/>
                <a:ext cx="0" cy="17390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19CA3628-A8DD-E340-B6B3-FB13AF2829B0}"/>
                  </a:ext>
                </a:extLst>
              </p:cNvPr>
              <p:cNvCxnSpPr>
                <a:cxnSpLocks/>
                <a:stCxn id="41" idx="2"/>
              </p:cNvCxnSpPr>
              <p:nvPr/>
            </p:nvCxnSpPr>
            <p:spPr>
              <a:xfrm>
                <a:off x="10343986" y="3511882"/>
                <a:ext cx="213" cy="28965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B044CFCC-C9ED-A040-879F-DEEF7C89765D}"/>
                  </a:ext>
                </a:extLst>
              </p:cNvPr>
              <p:cNvCxnSpPr>
                <a:cxnSpLocks/>
                <a:endCxn id="41" idx="0"/>
              </p:cNvCxnSpPr>
              <p:nvPr/>
            </p:nvCxnSpPr>
            <p:spPr>
              <a:xfrm flipH="1">
                <a:off x="10343986" y="2928490"/>
                <a:ext cx="214" cy="16118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57C16702-8422-2A47-A624-C3F7F27777B1}"/>
                  </a:ext>
                </a:extLst>
              </p:cNvPr>
              <p:cNvCxnSpPr>
                <a:cxnSpLocks/>
              </p:cNvCxnSpPr>
              <p:nvPr/>
            </p:nvCxnSpPr>
            <p:spPr>
              <a:xfrm flipH="1">
                <a:off x="10344092" y="4254770"/>
                <a:ext cx="1" cy="23415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C63B4A43-F426-D546-9916-B8AC81650778}"/>
                  </a:ext>
                </a:extLst>
              </p:cNvPr>
              <p:cNvCxnSpPr>
                <a:cxnSpLocks/>
              </p:cNvCxnSpPr>
              <p:nvPr/>
            </p:nvCxnSpPr>
            <p:spPr>
              <a:xfrm flipV="1">
                <a:off x="10344092" y="4911137"/>
                <a:ext cx="0" cy="30881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82524A27-E977-0242-ADEF-9A56438D7546}"/>
                  </a:ext>
                </a:extLst>
              </p:cNvPr>
              <p:cNvSpPr txBox="1"/>
              <p:nvPr/>
            </p:nvSpPr>
            <p:spPr>
              <a:xfrm>
                <a:off x="11089404" y="3267300"/>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スパ</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23" name="テキスト ボックス 22">
                <a:extLst>
                  <a:ext uri="{FF2B5EF4-FFF2-40B4-BE49-F238E27FC236}">
                    <a16:creationId xmlns:a16="http://schemas.microsoft.com/office/drawing/2014/main" id="{4D1C5AA4-1994-5544-B1A8-1F32B563C4FA}"/>
                  </a:ext>
                </a:extLst>
              </p:cNvPr>
              <p:cNvSpPr txBox="1"/>
              <p:nvPr/>
            </p:nvSpPr>
            <p:spPr>
              <a:xfrm>
                <a:off x="11084404" y="4700808"/>
                <a:ext cx="453970" cy="415498"/>
              </a:xfrm>
              <a:prstGeom prst="rect">
                <a:avLst/>
              </a:prstGeom>
              <a:noFill/>
            </p:spPr>
            <p:txBody>
              <a:bodyPr wrap="none" rtlCol="0">
                <a:spAutoFit/>
              </a:bodyPr>
              <a:lstStyle/>
              <a:p>
                <a:r>
                  <a:rPr kumimoji="1" lang="ja-JP" altLang="en-US" sz="1050" b="1">
                    <a:latin typeface="Meiryo" panose="020B0604030504040204" pitchFamily="34" charset="-128"/>
                    <a:ea typeface="Meiryo" panose="020B0604030504040204" pitchFamily="34" charset="-128"/>
                  </a:rPr>
                  <a:t>パソ</a:t>
                </a:r>
                <a:endParaRPr kumimoji="1" lang="en-US" altLang="ja-JP" sz="1050" b="1" dirty="0">
                  <a:latin typeface="Meiryo" panose="020B0604030504040204" pitchFamily="34" charset="-128"/>
                  <a:ea typeface="Meiryo" panose="020B0604030504040204" pitchFamily="34" charset="-128"/>
                </a:endParaRPr>
              </a:p>
              <a:p>
                <a:r>
                  <a:rPr kumimoji="1" lang="ja-JP" altLang="en-US" sz="1050" b="1">
                    <a:latin typeface="Meiryo" panose="020B0604030504040204" pitchFamily="34" charset="-128"/>
                    <a:ea typeface="Meiryo" panose="020B0604030504040204" pitchFamily="34" charset="-128"/>
                  </a:rPr>
                  <a:t>コン</a:t>
                </a:r>
              </a:p>
            </p:txBody>
          </p:sp>
          <p:sp>
            <p:nvSpPr>
              <p:cNvPr id="41" name="正方形/長方形 40">
                <a:extLst>
                  <a:ext uri="{FF2B5EF4-FFF2-40B4-BE49-F238E27FC236}">
                    <a16:creationId xmlns:a16="http://schemas.microsoft.com/office/drawing/2014/main" id="{833A8AD2-9D07-3D41-8EB9-9174793454D6}"/>
                  </a:ext>
                </a:extLst>
              </p:cNvPr>
              <p:cNvSpPr/>
              <p:nvPr/>
            </p:nvSpPr>
            <p:spPr>
              <a:xfrm>
                <a:off x="9731986" y="3089670"/>
                <a:ext cx="1224000" cy="4222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600" b="1">
                    <a:solidFill>
                      <a:schemeClr val="tx1"/>
                    </a:solidFill>
                    <a:latin typeface="Meiryo" panose="020B0604030504040204" pitchFamily="34" charset="-128"/>
                    <a:ea typeface="Meiryo" panose="020B0604030504040204" pitchFamily="34" charset="-128"/>
                  </a:rPr>
                  <a:t>画像データ</a:t>
                </a:r>
              </a:p>
            </p:txBody>
          </p:sp>
        </p:grpSp>
      </p:grpSp>
      <p:grpSp>
        <p:nvGrpSpPr>
          <p:cNvPr id="6" name="グループ化 5">
            <a:extLst>
              <a:ext uri="{FF2B5EF4-FFF2-40B4-BE49-F238E27FC236}">
                <a16:creationId xmlns:a16="http://schemas.microsoft.com/office/drawing/2014/main" id="{F0A48124-929A-7B4E-BC93-BC22D836F1C2}"/>
              </a:ext>
            </a:extLst>
          </p:cNvPr>
          <p:cNvGrpSpPr/>
          <p:nvPr/>
        </p:nvGrpSpPr>
        <p:grpSpPr>
          <a:xfrm>
            <a:off x="6439662" y="2648019"/>
            <a:ext cx="461846" cy="1144475"/>
            <a:chOff x="6439662" y="2648019"/>
            <a:chExt cx="461846" cy="1144475"/>
          </a:xfrm>
        </p:grpSpPr>
        <p:sp>
          <p:nvSpPr>
            <p:cNvPr id="4" name="乗算記号 3">
              <a:extLst>
                <a:ext uri="{FF2B5EF4-FFF2-40B4-BE49-F238E27FC236}">
                  <a16:creationId xmlns:a16="http://schemas.microsoft.com/office/drawing/2014/main" id="{4FF423DB-D869-A246-8F23-58EC8CA62414}"/>
                </a:ext>
              </a:extLst>
            </p:cNvPr>
            <p:cNvSpPr/>
            <p:nvPr/>
          </p:nvSpPr>
          <p:spPr>
            <a:xfrm>
              <a:off x="6441255" y="2648019"/>
              <a:ext cx="460253" cy="460253"/>
            </a:xfrm>
            <a:prstGeom prst="mathMultiply">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乗算記号 41">
              <a:extLst>
                <a:ext uri="{FF2B5EF4-FFF2-40B4-BE49-F238E27FC236}">
                  <a16:creationId xmlns:a16="http://schemas.microsoft.com/office/drawing/2014/main" id="{CC10C319-7D50-184B-891E-D1BB605CE52A}"/>
                </a:ext>
              </a:extLst>
            </p:cNvPr>
            <p:cNvSpPr/>
            <p:nvPr/>
          </p:nvSpPr>
          <p:spPr>
            <a:xfrm>
              <a:off x="6439662" y="3332241"/>
              <a:ext cx="460253" cy="460253"/>
            </a:xfrm>
            <a:prstGeom prst="mathMultiply">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4ABF2025-6768-344C-A4A0-E6796F715A42}"/>
              </a:ext>
            </a:extLst>
          </p:cNvPr>
          <p:cNvGrpSpPr/>
          <p:nvPr/>
        </p:nvGrpSpPr>
        <p:grpSpPr>
          <a:xfrm>
            <a:off x="9256028" y="3257212"/>
            <a:ext cx="396960" cy="1097715"/>
            <a:chOff x="9256028" y="3257212"/>
            <a:chExt cx="396960" cy="1097715"/>
          </a:xfrm>
        </p:grpSpPr>
        <p:sp>
          <p:nvSpPr>
            <p:cNvPr id="8" name="ドーナツ 7">
              <a:extLst>
                <a:ext uri="{FF2B5EF4-FFF2-40B4-BE49-F238E27FC236}">
                  <a16:creationId xmlns:a16="http://schemas.microsoft.com/office/drawing/2014/main" id="{52422780-5E2E-2149-A84D-32A7AB9D7692}"/>
                </a:ext>
              </a:extLst>
            </p:cNvPr>
            <p:cNvSpPr/>
            <p:nvPr/>
          </p:nvSpPr>
          <p:spPr>
            <a:xfrm>
              <a:off x="9256028" y="3257212"/>
              <a:ext cx="396960" cy="396960"/>
            </a:xfrm>
            <a:prstGeom prst="don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ドーナツ 45">
              <a:extLst>
                <a:ext uri="{FF2B5EF4-FFF2-40B4-BE49-F238E27FC236}">
                  <a16:creationId xmlns:a16="http://schemas.microsoft.com/office/drawing/2014/main" id="{8ECD527C-75AA-B54E-825A-F2074A094B88}"/>
                </a:ext>
              </a:extLst>
            </p:cNvPr>
            <p:cNvSpPr/>
            <p:nvPr/>
          </p:nvSpPr>
          <p:spPr>
            <a:xfrm>
              <a:off x="9256028" y="3957967"/>
              <a:ext cx="396960" cy="396960"/>
            </a:xfrm>
            <a:prstGeom prst="don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335194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par>
                          <p:cTn id="43" fill="hold">
                            <p:stCondLst>
                              <p:cond delay="1000"/>
                            </p:stCondLst>
                            <p:childTnLst>
                              <p:par>
                                <p:cTn id="44" presetID="9" presetClass="entr" presetSubtype="0"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dissolve">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wipe(left)">
                                      <p:cBhvr>
                                        <p:cTn id="51" dur="500"/>
                                        <p:tgtEl>
                                          <p:spTgt spid="3">
                                            <p:txEl>
                                              <p:pRg st="8" end="8"/>
                                            </p:txEl>
                                          </p:spTgt>
                                        </p:tgtEl>
                                      </p:cBhvr>
                                    </p:animEffect>
                                  </p:childTnLst>
                                </p:cTn>
                              </p:par>
                              <p:par>
                                <p:cTn id="52" presetID="22" presetClass="entr" presetSubtype="8" fill="hold"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wipe(left)">
                                      <p:cBhvr>
                                        <p:cTn id="54" dur="500"/>
                                        <p:tgtEl>
                                          <p:spTgt spid="3">
                                            <p:txEl>
                                              <p:pRg st="9" end="9"/>
                                            </p:txEl>
                                          </p:spTgt>
                                        </p:tgtEl>
                                      </p:cBhvr>
                                    </p:animEffect>
                                  </p:childTnLst>
                                </p:cTn>
                              </p:par>
                              <p:par>
                                <p:cTn id="55" presetID="22" presetClass="entr" presetSubtype="8"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left)">
                                      <p:cBhvr>
                                        <p:cTn id="57" dur="500"/>
                                        <p:tgtEl>
                                          <p:spTgt spid="3">
                                            <p:txEl>
                                              <p:pRg st="10" end="10"/>
                                            </p:txEl>
                                          </p:spTgt>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ssolv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4782</TotalTime>
  <Words>4269</Words>
  <Application>Microsoft Macintosh PowerPoint</Application>
  <PresentationFormat>ワイド画面</PresentationFormat>
  <Paragraphs>935</Paragraphs>
  <Slides>35</Slides>
  <Notes>15</Notes>
  <HiddenSlides>0</HiddenSlides>
  <MMClips>11</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35</vt:i4>
      </vt:variant>
    </vt:vector>
  </HeadingPairs>
  <TitlesOfParts>
    <vt:vector size="45" baseType="lpstr">
      <vt:lpstr>Meiryo</vt:lpstr>
      <vt:lpstr>游ゴシック</vt:lpstr>
      <vt:lpstr>Arial</vt:lpstr>
      <vt:lpstr>Calibri</vt:lpstr>
      <vt:lpstr>Cambria Math</vt:lpstr>
      <vt:lpstr>Courier</vt:lpstr>
      <vt:lpstr>Times</vt:lpstr>
      <vt:lpstr>Times New Roman</vt:lpstr>
      <vt:lpstr>Wingdings</vt:lpstr>
      <vt:lpstr>Office テーマ</vt:lpstr>
      <vt:lpstr>効率的な知見獲得を目指した 大規模数値計算向けスマートIn-situ可視化</vt:lpstr>
      <vt:lpstr>自己紹介</vt:lpstr>
      <vt:lpstr>研究紹介（1/4）</vt:lpstr>
      <vt:lpstr>研究紹介（2/4）</vt:lpstr>
      <vt:lpstr>研究紹介（3/4）</vt:lpstr>
      <vt:lpstr>研究紹介（4/4）</vt:lpstr>
      <vt:lpstr>背景</vt:lpstr>
      <vt:lpstr>背景</vt:lpstr>
      <vt:lpstr>In-situ可視化</vt:lpstr>
      <vt:lpstr>先行研究</vt:lpstr>
      <vt:lpstr>先行研究</vt:lpstr>
      <vt:lpstr>In-situ可視化の問題</vt:lpstr>
      <vt:lpstr>スマートIn-situ可視化</vt:lpstr>
      <vt:lpstr>Adaptive Timestep Selection for In-situ vis.</vt:lpstr>
      <vt:lpstr>Adaptive Timestep Selection for In-situ vis.</vt:lpstr>
      <vt:lpstr>Spatio-temporal Variations</vt:lpstr>
      <vt:lpstr>Spatio-temporal Variations</vt:lpstr>
      <vt:lpstr>Spatio-temporal Variations</vt:lpstr>
      <vt:lpstr>Spatio-temporal Variations</vt:lpstr>
      <vt:lpstr>Adaptive Time Sampling</vt:lpstr>
      <vt:lpstr>Visualization Interval</vt:lpstr>
      <vt:lpstr>Visualization Interval</vt:lpstr>
      <vt:lpstr>Experiment</vt:lpstr>
      <vt:lpstr>Experiment</vt:lpstr>
      <vt:lpstr>Result</vt:lpstr>
      <vt:lpstr>Result</vt:lpstr>
      <vt:lpstr>Result</vt:lpstr>
      <vt:lpstr>参考）可視化例</vt:lpstr>
      <vt:lpstr>参考）処理時間</vt:lpstr>
      <vt:lpstr>参考）処理時間</vt:lpstr>
      <vt:lpstr>参考）In-situ可視化フレームワーク</vt:lpstr>
      <vt:lpstr>参考）実装例</vt:lpstr>
      <vt:lpstr>参考）実装例</vt:lpstr>
      <vt:lpstr>参考）実装例</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k0125604</cp:lastModifiedBy>
  <cp:revision>345</cp:revision>
  <dcterms:created xsi:type="dcterms:W3CDTF">2021-07-14T05:09:14Z</dcterms:created>
  <dcterms:modified xsi:type="dcterms:W3CDTF">2021-09-15T11:46:32Z</dcterms:modified>
</cp:coreProperties>
</file>